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7" r:id="rId8"/>
    <p:sldId id="268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E334-0859-42FF-AB90-1898CF9AF63E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C63E-2D48-4845-8AE0-6E4FC589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E334-0859-42FF-AB90-1898CF9AF63E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C63E-2D48-4845-8AE0-6E4FC589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3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E334-0859-42FF-AB90-1898CF9AF63E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C63E-2D48-4845-8AE0-6E4FC589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E334-0859-42FF-AB90-1898CF9AF63E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C63E-2D48-4845-8AE0-6E4FC589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E334-0859-42FF-AB90-1898CF9AF63E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C63E-2D48-4845-8AE0-6E4FC589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9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E334-0859-42FF-AB90-1898CF9AF63E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C63E-2D48-4845-8AE0-6E4FC589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E334-0859-42FF-AB90-1898CF9AF63E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C63E-2D48-4845-8AE0-6E4FC589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E334-0859-42FF-AB90-1898CF9AF63E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C63E-2D48-4845-8AE0-6E4FC589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4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E334-0859-42FF-AB90-1898CF9AF63E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C63E-2D48-4845-8AE0-6E4FC589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E334-0859-42FF-AB90-1898CF9AF63E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C63E-2D48-4845-8AE0-6E4FC589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3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E334-0859-42FF-AB90-1898CF9AF63E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C63E-2D48-4845-8AE0-6E4FC589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FE334-0859-42FF-AB90-1898CF9AF63E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5C63E-2D48-4845-8AE0-6E4FC589B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vin.edu/academic/phys/observatory/images/Astr212.Spring2011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6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gal_M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1"/>
            <a:ext cx="36576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905000" y="457201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A.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6781800" y="60960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B.</a:t>
            </a: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5867400" y="41148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C.</a:t>
            </a:r>
          </a:p>
        </p:txBody>
      </p:sp>
      <p:pic>
        <p:nvPicPr>
          <p:cNvPr id="32774" name="Picture 11" descr="irregu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3" descr="galax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910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514600" y="4572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Spiral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162800" y="6096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Elliptical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248400" y="41148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Irregular</a:t>
            </a:r>
          </a:p>
        </p:txBody>
      </p:sp>
      <p:pic>
        <p:nvPicPr>
          <p:cNvPr id="28690" name="Picture 1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828800" y="4953000"/>
            <a:ext cx="4419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Make a flip chart for each of the three galaxy types in your notebook.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(Page 119-120)</a:t>
            </a:r>
          </a:p>
        </p:txBody>
      </p:sp>
    </p:spTree>
    <p:extLst>
      <p:ext uri="{BB962C8B-B14F-4D97-AF65-F5344CB8AC3E}">
        <p14:creationId xmlns:p14="http://schemas.microsoft.com/office/powerpoint/2010/main" val="19506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398" fill="hold"/>
                                        <p:tgtEl>
                                          <p:spTgt spid="286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9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u="sng" dirty="0" smtClean="0"/>
              <a:t>Star Systems…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4000" dirty="0" smtClean="0"/>
              <a:t>Groups of two or more stars in the same solar system. </a:t>
            </a:r>
          </a:p>
          <a:p>
            <a:pPr eaLnBrk="1" hangingPunct="1">
              <a:buFontTx/>
              <a:buNone/>
            </a:pPr>
            <a:endParaRPr lang="en-US" altLang="en-US" sz="4000" dirty="0" smtClean="0"/>
          </a:p>
          <a:p>
            <a:pPr eaLnBrk="1" hangingPunct="1">
              <a:buFontTx/>
              <a:buNone/>
            </a:pPr>
            <a:r>
              <a:rPr lang="en-US" altLang="en-US" sz="4000" dirty="0" smtClean="0"/>
              <a:t>Binary Star systems have two stars. </a:t>
            </a:r>
          </a:p>
          <a:p>
            <a:pPr eaLnBrk="1" hangingPunct="1">
              <a:buFontTx/>
              <a:buNone/>
            </a:pPr>
            <a:r>
              <a:rPr lang="en-US" altLang="en-US" sz="4000" dirty="0" smtClean="0"/>
              <a:t>These appear to be very common in our galaxy. </a:t>
            </a:r>
          </a:p>
        </p:txBody>
      </p:sp>
    </p:spTree>
    <p:extLst>
      <p:ext uri="{BB962C8B-B14F-4D97-AF65-F5344CB8AC3E}">
        <p14:creationId xmlns:p14="http://schemas.microsoft.com/office/powerpoint/2010/main" val="35334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Galaxy Notes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A </a:t>
            </a:r>
            <a:r>
              <a:rPr lang="en-US" sz="3600" u="sng" dirty="0">
                <a:solidFill>
                  <a:srgbClr val="7030A0"/>
                </a:solidFill>
              </a:rPr>
              <a:t>galaxy</a:t>
            </a:r>
            <a:r>
              <a:rPr lang="en-US" sz="3600" dirty="0">
                <a:solidFill>
                  <a:srgbClr val="7030A0"/>
                </a:solidFill>
              </a:rPr>
              <a:t> is a massive, gravitationally bound system consisting </a:t>
            </a:r>
            <a:r>
              <a:rPr lang="en-US" sz="3600" dirty="0" smtClean="0">
                <a:solidFill>
                  <a:srgbClr val="7030A0"/>
                </a:solidFill>
              </a:rPr>
              <a:t>of: </a:t>
            </a:r>
            <a:r>
              <a:rPr lang="en-US" sz="3600" dirty="0">
                <a:solidFill>
                  <a:srgbClr val="7030A0"/>
                </a:solidFill>
              </a:rPr>
              <a:t>stars, stellar remnants, </a:t>
            </a:r>
            <a:r>
              <a:rPr lang="en-US" sz="3600" dirty="0" smtClean="0">
                <a:solidFill>
                  <a:srgbClr val="7030A0"/>
                </a:solidFill>
              </a:rPr>
              <a:t>gas </a:t>
            </a:r>
            <a:r>
              <a:rPr lang="en-US" sz="3600" dirty="0">
                <a:solidFill>
                  <a:srgbClr val="7030A0"/>
                </a:solidFill>
              </a:rPr>
              <a:t>and dust, and dark </a:t>
            </a:r>
            <a:r>
              <a:rPr lang="en-US" sz="3600" dirty="0" smtClean="0">
                <a:solidFill>
                  <a:srgbClr val="7030A0"/>
                </a:solidFill>
              </a:rPr>
              <a:t>matter.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Dark matter is an </a:t>
            </a:r>
            <a:r>
              <a:rPr lang="en-US" dirty="0"/>
              <a:t>important but poorly </a:t>
            </a:r>
            <a:r>
              <a:rPr lang="en-US" dirty="0" smtClean="0"/>
              <a:t>understood object in astronomy.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word </a:t>
            </a:r>
            <a:r>
              <a:rPr lang="en-US" u="sng" dirty="0"/>
              <a:t>galaxy</a:t>
            </a:r>
            <a:r>
              <a:rPr lang="en-US" dirty="0"/>
              <a:t> is derived from the Greek galaxias (γαλα</a:t>
            </a:r>
            <a:r>
              <a:rPr lang="en-US" dirty="0" err="1"/>
              <a:t>ξί</a:t>
            </a:r>
            <a:r>
              <a:rPr lang="en-US" dirty="0"/>
              <a:t>ας), literally "milky", a reference to the Milky Way.</a:t>
            </a:r>
          </a:p>
        </p:txBody>
      </p:sp>
    </p:spTree>
    <p:extLst>
      <p:ext uri="{BB962C8B-B14F-4D97-AF65-F5344CB8AC3E}">
        <p14:creationId xmlns:p14="http://schemas.microsoft.com/office/powerpoint/2010/main" val="21644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274638"/>
            <a:ext cx="365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Types of Galaxies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80" name="Picture 5" descr="messier-81_1086_600x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elliptical-galaxy-centaurus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19276"/>
            <a:ext cx="48006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heic061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1"/>
            <a:ext cx="38671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5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759061" cy="70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(Hubble Deep Space Picture)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Do black holes exist?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 </a:t>
            </a:r>
            <a:r>
              <a:rPr lang="en-US" b="1" dirty="0"/>
              <a:t>black hole</a:t>
            </a:r>
            <a:r>
              <a:rPr lang="en-US" dirty="0"/>
              <a:t> is a region of </a:t>
            </a:r>
            <a:r>
              <a:rPr lang="en-US" dirty="0" smtClean="0"/>
              <a:t>space </a:t>
            </a:r>
            <a:r>
              <a:rPr lang="en-US" dirty="0"/>
              <a:t>from which gravity prevents anything, including light, from escaping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can only observe the gravity effects from Black Holes.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Garbini’s</a:t>
            </a:r>
            <a:r>
              <a:rPr lang="en-US" dirty="0" smtClean="0"/>
              <a:t> galaxy(s)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http://www.calvin.edu/academic/phys/observatory/images/Astr212.Spring2011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Expanding Universe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 galaxies are moving away from each other at a measured rate.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This implies that at one point, all galaxies were closer to each other… </a:t>
            </a:r>
          </a:p>
        </p:txBody>
      </p:sp>
    </p:spTree>
    <p:extLst>
      <p:ext uri="{BB962C8B-B14F-4D97-AF65-F5344CB8AC3E}">
        <p14:creationId xmlns:p14="http://schemas.microsoft.com/office/powerpoint/2010/main" val="3772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178</Words>
  <Application>Microsoft Office PowerPoint</Application>
  <PresentationFormat>Widescreen</PresentationFormat>
  <Paragraphs>32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Star Notes</vt:lpstr>
      <vt:lpstr>Star Systems…</vt:lpstr>
      <vt:lpstr>Galaxy Notes</vt:lpstr>
      <vt:lpstr>Types of Galaxies</vt:lpstr>
      <vt:lpstr>PowerPoint Presentation</vt:lpstr>
      <vt:lpstr>PowerPoint Presentation</vt:lpstr>
      <vt:lpstr>Do black holes exist? </vt:lpstr>
      <vt:lpstr>Mr. Garbini’s galaxy(s)</vt:lpstr>
      <vt:lpstr>Expanding Universe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Notes</dc:title>
  <dc:creator>Garbini, Joseph</dc:creator>
  <cp:lastModifiedBy>Garbini, Joseph</cp:lastModifiedBy>
  <cp:revision>4</cp:revision>
  <dcterms:created xsi:type="dcterms:W3CDTF">2014-10-13T22:17:06Z</dcterms:created>
  <dcterms:modified xsi:type="dcterms:W3CDTF">2014-10-13T22:19:30Z</dcterms:modified>
</cp:coreProperties>
</file>