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2" r:id="rId2"/>
    <p:sldId id="256" r:id="rId3"/>
    <p:sldId id="259" r:id="rId4"/>
    <p:sldId id="260" r:id="rId5"/>
    <p:sldId id="261" r:id="rId6"/>
    <p:sldId id="262" r:id="rId7"/>
    <p:sldId id="263" r:id="rId8"/>
    <p:sldId id="286" r:id="rId9"/>
    <p:sldId id="287" r:id="rId10"/>
    <p:sldId id="264" r:id="rId11"/>
    <p:sldId id="283" r:id="rId12"/>
    <p:sldId id="268" r:id="rId13"/>
    <p:sldId id="257" r:id="rId14"/>
    <p:sldId id="285" r:id="rId15"/>
    <p:sldId id="284" r:id="rId16"/>
    <p:sldId id="265" r:id="rId17"/>
    <p:sldId id="288" r:id="rId18"/>
    <p:sldId id="289" r:id="rId19"/>
    <p:sldId id="271" r:id="rId20"/>
    <p:sldId id="274" r:id="rId21"/>
    <p:sldId id="275" r:id="rId22"/>
    <p:sldId id="276" r:id="rId23"/>
    <p:sldId id="278" r:id="rId24"/>
    <p:sldId id="290" r:id="rId25"/>
    <p:sldId id="279" r:id="rId26"/>
    <p:sldId id="29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660"/>
  </p:normalViewPr>
  <p:slideViewPr>
    <p:cSldViewPr snapToGrid="0">
      <p:cViewPr varScale="1">
        <p:scale>
          <a:sx n="61" d="100"/>
          <a:sy n="61" d="100"/>
        </p:scale>
        <p:origin x="10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D1CEE7-E4FA-4CAC-9C95-D89F05F4B68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BDE71-703E-4F5F-AA72-ACB037321BC6}" type="slidenum">
              <a:rPr lang="en-US" smtClean="0"/>
              <a:t>‹#›</a:t>
            </a:fld>
            <a:endParaRPr lang="en-US"/>
          </a:p>
        </p:txBody>
      </p:sp>
    </p:spTree>
    <p:extLst>
      <p:ext uri="{BB962C8B-B14F-4D97-AF65-F5344CB8AC3E}">
        <p14:creationId xmlns:p14="http://schemas.microsoft.com/office/powerpoint/2010/main" val="2044740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use the book to answer questions independently,</a:t>
            </a:r>
            <a:r>
              <a:rPr lang="en-US" baseline="0" dirty="0" smtClean="0"/>
              <a:t> then check with a partner </a:t>
            </a:r>
            <a:endParaRPr lang="en-US" dirty="0"/>
          </a:p>
        </p:txBody>
      </p:sp>
      <p:sp>
        <p:nvSpPr>
          <p:cNvPr id="4" name="Slide Number Placeholder 3"/>
          <p:cNvSpPr>
            <a:spLocks noGrp="1"/>
          </p:cNvSpPr>
          <p:nvPr>
            <p:ph type="sldNum" sz="quarter" idx="10"/>
          </p:nvPr>
        </p:nvSpPr>
        <p:spPr/>
        <p:txBody>
          <a:bodyPr/>
          <a:lstStyle/>
          <a:p>
            <a:fld id="{FE3BDE71-703E-4F5F-AA72-ACB037321BC6}" type="slidenum">
              <a:rPr lang="en-US" smtClean="0"/>
              <a:t>7</a:t>
            </a:fld>
            <a:endParaRPr lang="en-US"/>
          </a:p>
        </p:txBody>
      </p:sp>
    </p:spTree>
    <p:extLst>
      <p:ext uri="{BB962C8B-B14F-4D97-AF65-F5344CB8AC3E}">
        <p14:creationId xmlns:p14="http://schemas.microsoft.com/office/powerpoint/2010/main" val="589338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63E43-0537-412F-81B5-11D123CC2C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157116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63E43-0537-412F-81B5-11D123CC2C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27767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63E43-0537-412F-81B5-11D123CC2C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114372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63E43-0537-412F-81B5-11D123CC2C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354227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63E43-0537-412F-81B5-11D123CC2C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309118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63E43-0537-412F-81B5-11D123CC2CE8}"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290616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63E43-0537-412F-81B5-11D123CC2CE8}"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25488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63E43-0537-412F-81B5-11D123CC2CE8}"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145881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63E43-0537-412F-81B5-11D123CC2CE8}"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18236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63E43-0537-412F-81B5-11D123CC2CE8}"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424837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63E43-0537-412F-81B5-11D123CC2CE8}"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B8A60-139B-45F5-9CE7-3714F3CDEC13}" type="slidenum">
              <a:rPr lang="en-US" smtClean="0"/>
              <a:t>‹#›</a:t>
            </a:fld>
            <a:endParaRPr lang="en-US"/>
          </a:p>
        </p:txBody>
      </p:sp>
    </p:spTree>
    <p:extLst>
      <p:ext uri="{BB962C8B-B14F-4D97-AF65-F5344CB8AC3E}">
        <p14:creationId xmlns:p14="http://schemas.microsoft.com/office/powerpoint/2010/main" val="309117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63E43-0537-412F-81B5-11D123CC2CE8}" type="datetimeFigureOut">
              <a:rPr lang="en-US" smtClean="0"/>
              <a:t>1/23/2015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B8A60-139B-45F5-9CE7-3714F3CDEC13}" type="slidenum">
              <a:rPr lang="en-US" smtClean="0"/>
              <a:t>‹#›</a:t>
            </a:fld>
            <a:endParaRPr lang="en-US"/>
          </a:p>
        </p:txBody>
      </p:sp>
    </p:spTree>
    <p:extLst>
      <p:ext uri="{BB962C8B-B14F-4D97-AF65-F5344CB8AC3E}">
        <p14:creationId xmlns:p14="http://schemas.microsoft.com/office/powerpoint/2010/main" val="1355770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nOdyKNjN13I" TargetMode="External"/><Relationship Id="rId2" Type="http://schemas.openxmlformats.org/officeDocument/2006/relationships/hyperlink" Target="http://www.youtube.com/watch?v=9X-js9gXSM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dwr.idaho.gov/WaterInformation/Publications/wib/wib30p11-geothermal_nampa-caldwell_area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eoh.com/watch/v16334703mMynj8hg/BBCEarthThePowerofthePlanet?h1=Programme+1%3A+Volcano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video.nationalgeographic.com/video/environment/environment-natural-disasters/earthquakes/earthquake-10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nOdyKNjN13I" TargetMode="External"/><Relationship Id="rId2" Type="http://schemas.openxmlformats.org/officeDocument/2006/relationships/hyperlink" Target="http://www.youtube.com/watch?v=9X-js9gXSM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nOdyKNjN13I" TargetMode="External"/><Relationship Id="rId2" Type="http://schemas.openxmlformats.org/officeDocument/2006/relationships/hyperlink" Target="http://www.youtube.com/watch?v=9X-js9gXSM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78828"/>
            <a:ext cx="76324099" cy="683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Day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r>
              <a:rPr lang="en-US" altLang="en-US" sz="2400" dirty="0"/>
              <a:t>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Begin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Earthquake in Nampa EA Plan</a:t>
            </a:r>
            <a:endParaRPr lang="en-US" altLang="en-US" sz="2400" dirty="0"/>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EQ and Faults research- students</a:t>
            </a:r>
            <a:r>
              <a:rPr kumimoji="0" lang="en-US" altLang="en-US" sz="1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answer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questions out of the book, reading and writing.</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lvl="0" indent="0">
              <a:lnSpc>
                <a:spcPct val="100000"/>
              </a:lnSpc>
              <a:buNone/>
            </a:pPr>
            <a:r>
              <a:rPr lang="en-US" altLang="en-US" sz="1400" dirty="0">
                <a:ea typeface="Times New Roman" panose="02020603050405020304" pitchFamily="18" charset="0"/>
                <a:cs typeface="Arial" panose="020B0604020202020204" pitchFamily="34" charset="0"/>
              </a:rPr>
              <a:t>Day </a:t>
            </a:r>
            <a:r>
              <a:rPr lang="en-US" altLang="en-US" sz="1400" dirty="0" smtClean="0">
                <a:ea typeface="Times New Roman" panose="02020603050405020304" pitchFamily="18" charset="0"/>
                <a:cs typeface="Arial" panose="020B0604020202020204" pitchFamily="34" charset="0"/>
              </a:rPr>
              <a:t>2 </a:t>
            </a:r>
            <a:r>
              <a:rPr lang="en-US" altLang="en-US" sz="1400" dirty="0">
                <a:ea typeface="Times New Roman" panose="02020603050405020304" pitchFamily="18" charset="0"/>
                <a:cs typeface="Arial" panose="020B0604020202020204" pitchFamily="34" charset="0"/>
              </a:rPr>
              <a:t>How do EQs work?</a:t>
            </a:r>
            <a:endParaRPr lang="en-US" altLang="en-US" sz="2400" dirty="0"/>
          </a:p>
          <a:p>
            <a:pPr marL="0" lvl="0" indent="0">
              <a:lnSpc>
                <a:spcPct val="100000"/>
              </a:lnSpc>
              <a:buNone/>
            </a:pPr>
            <a:r>
              <a:rPr lang="en-US" altLang="en-US" sz="1400" dirty="0">
                <a:ea typeface="Times New Roman" panose="02020603050405020304" pitchFamily="18" charset="0"/>
                <a:cs typeface="Arial" panose="020B0604020202020204" pitchFamily="34" charset="0"/>
              </a:rPr>
              <a:t>Fault model lab- using the paper cutouts of faults, students observed fault movement.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Day 3: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Faults in Nampa lab (Nampa cross-section image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Day 4 What would an EQ look like/ feel like?</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Measuring earthquakes vocab-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P,S,Surface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Waves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-slinky demonstration with wave types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-looking at the seismic wave from Calvin seismograph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altLang="en-US" sz="1400" dirty="0" smtClean="0">
                <a:cs typeface="Arial" panose="020B0604020202020204" pitchFamily="34" charset="0"/>
              </a:rPr>
              <a:t>-Nat geo video on Earthquakes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Day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5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Earthquake drill-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altLang="en-US" sz="1400" dirty="0">
                <a:ea typeface="Times New Roman" panose="02020603050405020304" pitchFamily="18" charset="0"/>
                <a:cs typeface="Arial" panose="020B0604020202020204" pitchFamily="34" charset="0"/>
              </a:rPr>
              <a:t>-</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played sound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fx</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threw objects around the room to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similate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 live earthquake, then students answered some reflection questions.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Day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6 – How to make buildings safe?</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Showed two videos about construction projects to make buildings safer.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rPr>
              <a:t>http://www.youtube.com/watch?v=9X-js9gXSME</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rPr>
              <a:t>http://www.youtube.com/watch?v=nOdyKNjN13I</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Students worked on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foldables</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 hazards (liquefaction/aftershock/tsunami), safe buildings (location/construction/in your home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pg</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74), and measuring (creep meter, laser,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tiltmeter</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While students worked on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foladbles</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 walked around with a tub of sand on a tray, and blocks. I used the blocks to represent a building. First, I would place 3 blocks and ask “this is my new business building that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ive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built in the middle of this city. What do you think would happen during an earthquake?” students shook the tray to make the blocks fall. Next, I gave a student 3 blocks and told them to build a better building. Often, their building was 2 stories  and survived the quake. I asked them why this was better, and foundation was the answer. Next I gave them 6 blocks to build a building 3 blocks high. Some accomplished this, some didn’t. I asked how can we make this even better or how was this better then my original building? Finally I gave students 5 blocks (not enough money for 6) and 4 sticks (broken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dowell</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rods) and told them to build me a building 3 high with these materials. The sticks represent beams used to provide support for large buildings.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altLang="en-US" sz="1400" dirty="0">
                <a:ea typeface="Times New Roman" panose="02020603050405020304" pitchFamily="18" charset="0"/>
                <a:cs typeface="Arial" panose="020B0604020202020204" pitchFamily="34" charset="0"/>
              </a:rPr>
              <a:t>D</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ay 7 and 8</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altLang="en-US" sz="1400" dirty="0" smtClean="0">
                <a:cs typeface="Arial" panose="020B0604020202020204" pitchFamily="34" charset="0"/>
              </a:rPr>
              <a:t>In groups, create your Nampa EAP (can be a poster, booklet, model, anything students come up with). </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61548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a:buFontTx/>
              <a:buNone/>
            </a:pPr>
            <a:r>
              <a:rPr lang="en-US" altLang="en-US" dirty="0"/>
              <a:t>COMPRESSION, TENSION, SHEAR</a:t>
            </a:r>
            <a:r>
              <a:rPr lang="en-US" altLang="en-US" dirty="0" smtClean="0"/>
              <a:t>! …</a:t>
            </a:r>
            <a:r>
              <a:rPr lang="en-US" altLang="en-US" dirty="0"/>
              <a:t>or no stress</a:t>
            </a:r>
            <a:r>
              <a:rPr lang="en-US" altLang="en-US" dirty="0" smtClean="0"/>
              <a:t>!</a:t>
            </a:r>
          </a:p>
          <a:p>
            <a:pPr>
              <a:buFontTx/>
              <a:buNone/>
            </a:pPr>
            <a:endParaRPr lang="en-US" altLang="en-US" dirty="0" smtClean="0"/>
          </a:p>
          <a:p>
            <a:pPr>
              <a:buFontTx/>
              <a:buNone/>
            </a:pPr>
            <a:endParaRPr lang="en-US" altLang="en-US" dirty="0"/>
          </a:p>
          <a:p>
            <a:pPr>
              <a:buFontTx/>
              <a:buNone/>
            </a:pPr>
            <a:endParaRPr lang="en-US" altLang="en-US" dirty="0" smtClean="0"/>
          </a:p>
          <a:p>
            <a:pPr>
              <a:buFontTx/>
              <a:buNone/>
            </a:pPr>
            <a:r>
              <a:rPr lang="en-US" altLang="en-US" dirty="0" smtClean="0"/>
              <a:t>This handshake allows students to have a active memory of the types of stress. Students push their hands together with a partner (like a high five) for compression, grab each others fingers and pull backwards for tension, and slide past each others hands for shear. OR, they can go for the “fake out” which is No stress!</a:t>
            </a:r>
            <a:endParaRPr lang="en-US" altLang="en-US" dirty="0"/>
          </a:p>
          <a:p>
            <a:pPr>
              <a:buFontTx/>
              <a:buNone/>
            </a:pPr>
            <a:endParaRPr lang="en-US" altLang="en-US" dirty="0" smtClean="0"/>
          </a:p>
          <a:p>
            <a:pPr>
              <a:buFontTx/>
              <a:buNone/>
            </a:pPr>
            <a:endParaRPr lang="en-US" altLang="en-US" dirty="0"/>
          </a:p>
        </p:txBody>
      </p:sp>
    </p:spTree>
    <p:extLst>
      <p:ext uri="{BB962C8B-B14F-4D97-AF65-F5344CB8AC3E}">
        <p14:creationId xmlns:p14="http://schemas.microsoft.com/office/powerpoint/2010/main" val="2329192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Faults in Nampa Lab </a:t>
            </a:r>
            <a:endParaRPr lang="en-US" dirty="0"/>
          </a:p>
        </p:txBody>
      </p:sp>
      <p:sp>
        <p:nvSpPr>
          <p:cNvPr id="3" name="Content Placeholder 2"/>
          <p:cNvSpPr>
            <a:spLocks noGrp="1"/>
          </p:cNvSpPr>
          <p:nvPr>
            <p:ph idx="1"/>
          </p:nvPr>
        </p:nvSpPr>
        <p:spPr/>
        <p:txBody>
          <a:bodyPr>
            <a:normAutofit lnSpcReduction="10000"/>
          </a:bodyPr>
          <a:lstStyle/>
          <a:p>
            <a:r>
              <a:rPr lang="en-US" dirty="0" smtClean="0"/>
              <a:t>Examine a fault map of the Nampa area</a:t>
            </a:r>
          </a:p>
          <a:p>
            <a:r>
              <a:rPr lang="en-US" dirty="0" smtClean="0"/>
              <a:t>Determine if there is a risk of Earthquakes</a:t>
            </a:r>
          </a:p>
          <a:p>
            <a:endParaRPr lang="en-US" dirty="0" smtClean="0"/>
          </a:p>
          <a:p>
            <a:endParaRPr lang="en-US" dirty="0"/>
          </a:p>
          <a:p>
            <a:endParaRPr lang="en-US" dirty="0" smtClean="0"/>
          </a:p>
          <a:p>
            <a:endParaRPr lang="en-US" dirty="0"/>
          </a:p>
          <a:p>
            <a:endParaRPr lang="en-US" dirty="0" smtClean="0"/>
          </a:p>
          <a:p>
            <a:pPr marL="0" indent="0">
              <a:buNone/>
            </a:pPr>
            <a:r>
              <a:rPr lang="en-US" dirty="0" smtClean="0"/>
              <a:t>Reasoning for lab: Earthquakes occur along fault lines, so if we find fault lines in Nampa, there should be possibility of an Earthquake*** </a:t>
            </a:r>
            <a:endParaRPr lang="en-US" dirty="0"/>
          </a:p>
        </p:txBody>
      </p:sp>
    </p:spTree>
    <p:extLst>
      <p:ext uri="{BB962C8B-B14F-4D97-AF65-F5344CB8AC3E}">
        <p14:creationId xmlns:p14="http://schemas.microsoft.com/office/powerpoint/2010/main" val="60982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u="sng"/>
              <a:t>Evidence of Faults Lab</a:t>
            </a:r>
          </a:p>
        </p:txBody>
      </p:sp>
      <p:sp>
        <p:nvSpPr>
          <p:cNvPr id="17411" name="Rectangle 3"/>
          <p:cNvSpPr>
            <a:spLocks noGrp="1" noChangeArrowheads="1"/>
          </p:cNvSpPr>
          <p:nvPr>
            <p:ph type="body" idx="1"/>
          </p:nvPr>
        </p:nvSpPr>
        <p:spPr/>
        <p:txBody>
          <a:bodyPr/>
          <a:lstStyle/>
          <a:p>
            <a:pPr marL="533400" indent="-533400">
              <a:lnSpc>
                <a:spcPct val="80000"/>
              </a:lnSpc>
              <a:buFontTx/>
              <a:buAutoNum type="arabicPeriod"/>
            </a:pPr>
            <a:r>
              <a:rPr lang="en-US" altLang="en-US" dirty="0">
                <a:solidFill>
                  <a:srgbClr val="0070C0"/>
                </a:solidFill>
              </a:rPr>
              <a:t>What are the names and depths of the </a:t>
            </a:r>
            <a:r>
              <a:rPr lang="en-US" altLang="en-US" u="sng" dirty="0">
                <a:solidFill>
                  <a:srgbClr val="0070C0"/>
                </a:solidFill>
              </a:rPr>
              <a:t>two major</a:t>
            </a:r>
            <a:r>
              <a:rPr lang="en-US" altLang="en-US" dirty="0">
                <a:solidFill>
                  <a:srgbClr val="0070C0"/>
                </a:solidFill>
              </a:rPr>
              <a:t> faults near Nampa?</a:t>
            </a:r>
          </a:p>
          <a:p>
            <a:pPr marL="533400" indent="-533400">
              <a:lnSpc>
                <a:spcPct val="80000"/>
              </a:lnSpc>
              <a:buFontTx/>
              <a:buAutoNum type="arabicPeriod"/>
            </a:pPr>
            <a:r>
              <a:rPr lang="en-US" altLang="en-US" dirty="0"/>
              <a:t>The rock layers under Nampa show signs of </a:t>
            </a:r>
            <a:r>
              <a:rPr lang="en-US" altLang="en-US" u="sng" dirty="0"/>
              <a:t>folding</a:t>
            </a:r>
            <a:r>
              <a:rPr lang="en-US" altLang="en-US" dirty="0"/>
              <a:t>. What does this folding show evidence of in our area?</a:t>
            </a:r>
          </a:p>
          <a:p>
            <a:pPr marL="533400" indent="-533400">
              <a:lnSpc>
                <a:spcPct val="80000"/>
              </a:lnSpc>
              <a:buFontTx/>
              <a:buAutoNum type="arabicPeriod"/>
            </a:pPr>
            <a:r>
              <a:rPr lang="en-US" altLang="en-US" dirty="0">
                <a:solidFill>
                  <a:srgbClr val="0070C0"/>
                </a:solidFill>
              </a:rPr>
              <a:t>Several mountain ranges (Owyhee, Boise) are near Nampa. Explain why this fact supports or rejects the possibility of an earthquake near us. </a:t>
            </a:r>
          </a:p>
          <a:p>
            <a:pPr marL="533400" indent="-533400">
              <a:lnSpc>
                <a:spcPct val="80000"/>
              </a:lnSpc>
              <a:buFontTx/>
              <a:buAutoNum type="arabicPeriod"/>
            </a:pPr>
            <a:r>
              <a:rPr lang="en-US" altLang="en-US" u="sng" dirty="0"/>
              <a:t>Summary:</a:t>
            </a:r>
            <a:r>
              <a:rPr lang="en-US" altLang="en-US" dirty="0"/>
              <a:t> Based on the geological map, </a:t>
            </a:r>
            <a:r>
              <a:rPr lang="en-US" altLang="en-US" u="sng" dirty="0"/>
              <a:t>could</a:t>
            </a:r>
            <a:r>
              <a:rPr lang="en-US" altLang="en-US" dirty="0"/>
              <a:t> an earthquake occur near Nampa? Support your answer using evidence from the fault map. </a:t>
            </a:r>
          </a:p>
          <a:p>
            <a:pPr marL="533400" indent="-533400">
              <a:lnSpc>
                <a:spcPct val="80000"/>
              </a:lnSpc>
              <a:buNone/>
            </a:pPr>
            <a:endParaRPr lang="en-US" altLang="en-US" dirty="0"/>
          </a:p>
        </p:txBody>
      </p:sp>
    </p:spTree>
    <p:extLst>
      <p:ext uri="{BB962C8B-B14F-4D97-AF65-F5344CB8AC3E}">
        <p14:creationId xmlns:p14="http://schemas.microsoft.com/office/powerpoint/2010/main" val="1183904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Teacher…</a:t>
            </a:r>
            <a:br>
              <a:rPr lang="en-US" dirty="0" smtClean="0"/>
            </a:br>
            <a:r>
              <a:rPr lang="en-US" dirty="0" smtClean="0"/>
              <a:t>Website for Fault lines</a:t>
            </a:r>
            <a:endParaRPr lang="en-US" dirty="0"/>
          </a:p>
        </p:txBody>
      </p:sp>
      <p:sp>
        <p:nvSpPr>
          <p:cNvPr id="3" name="Content Placeholder 2"/>
          <p:cNvSpPr>
            <a:spLocks noGrp="1"/>
          </p:cNvSpPr>
          <p:nvPr>
            <p:ph idx="1"/>
          </p:nvPr>
        </p:nvSpPr>
        <p:spPr/>
        <p:txBody>
          <a:bodyPr/>
          <a:lstStyle/>
          <a:p>
            <a:r>
              <a:rPr lang="en-US" dirty="0" smtClean="0">
                <a:hlinkClick r:id="rId2"/>
              </a:rPr>
              <a:t>https://www.idwr.idaho.gov/WaterInformation/Publications/wib/wib30p11-geothermal_nampa-caldwell_areas.pdf</a:t>
            </a:r>
            <a:endParaRPr lang="en-US" dirty="0" smtClean="0"/>
          </a:p>
          <a:p>
            <a:endParaRPr lang="en-US" dirty="0"/>
          </a:p>
          <a:p>
            <a:r>
              <a:rPr lang="en-US" dirty="0" smtClean="0"/>
              <a:t>Page 29, 30 have fault maps. I used page 30, then darkened the lines myself. </a:t>
            </a:r>
            <a:endParaRPr lang="en-US" dirty="0"/>
          </a:p>
        </p:txBody>
      </p:sp>
    </p:spTree>
    <p:extLst>
      <p:ext uri="{BB962C8B-B14F-4D97-AF65-F5344CB8AC3E}">
        <p14:creationId xmlns:p14="http://schemas.microsoft.com/office/powerpoint/2010/main" val="418001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What would an Earthquake Look Like?  </a:t>
            </a:r>
            <a:endParaRPr lang="en-US" dirty="0"/>
          </a:p>
        </p:txBody>
      </p:sp>
      <p:sp>
        <p:nvSpPr>
          <p:cNvPr id="3" name="Content Placeholder 2"/>
          <p:cNvSpPr>
            <a:spLocks noGrp="1"/>
          </p:cNvSpPr>
          <p:nvPr>
            <p:ph idx="1"/>
          </p:nvPr>
        </p:nvSpPr>
        <p:spPr/>
        <p:txBody>
          <a:bodyPr/>
          <a:lstStyle/>
          <a:p>
            <a:r>
              <a:rPr lang="en-US" dirty="0" smtClean="0"/>
              <a:t>Videos on Earthquakes</a:t>
            </a:r>
          </a:p>
          <a:p>
            <a:r>
              <a:rPr lang="en-US" dirty="0" smtClean="0"/>
              <a:t>Famous Earthquakes</a:t>
            </a:r>
          </a:p>
          <a:p>
            <a:r>
              <a:rPr lang="en-US" dirty="0" smtClean="0"/>
              <a:t>Seismic Waves</a:t>
            </a:r>
          </a:p>
          <a:p>
            <a:pPr lvl="1"/>
            <a:r>
              <a:rPr lang="en-US" dirty="0" err="1" smtClean="0"/>
              <a:t>P,S,Surface</a:t>
            </a:r>
            <a:r>
              <a:rPr lang="en-US" dirty="0" smtClean="0"/>
              <a:t> Waves</a:t>
            </a:r>
          </a:p>
          <a:p>
            <a:pPr lvl="1"/>
            <a:r>
              <a:rPr lang="en-US" dirty="0" smtClean="0"/>
              <a:t>Slinky Demo</a:t>
            </a:r>
          </a:p>
          <a:p>
            <a:r>
              <a:rPr lang="en-US" dirty="0" smtClean="0"/>
              <a:t>Calvin Seismograph (Turkey Earthquake) to locate </a:t>
            </a:r>
            <a:r>
              <a:rPr lang="en-US" dirty="0" err="1" smtClean="0"/>
              <a:t>P,S,Surface</a:t>
            </a:r>
            <a:r>
              <a:rPr lang="en-US" dirty="0" smtClean="0"/>
              <a:t> Waves</a:t>
            </a:r>
          </a:p>
        </p:txBody>
      </p:sp>
    </p:spTree>
    <p:extLst>
      <p:ext uri="{BB962C8B-B14F-4D97-AF65-F5344CB8AC3E}">
        <p14:creationId xmlns:p14="http://schemas.microsoft.com/office/powerpoint/2010/main" val="2857162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Segment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a:t>
            </a:r>
            <a:r>
              <a:rPr lang="en-US" dirty="0" smtClean="0">
                <a:hlinkClick r:id="rId2"/>
              </a:rPr>
              <a:t>www.veoh.com/watch/v16334703mMynj8hg/BBCEarthThePowerofthePlanet?h1=Programme+1%3A+Volcanoes</a:t>
            </a:r>
            <a:endParaRPr lang="en-US" dirty="0" smtClean="0"/>
          </a:p>
          <a:p>
            <a:endParaRPr lang="en-US" dirty="0"/>
          </a:p>
          <a:p>
            <a:r>
              <a:rPr lang="en-US" dirty="0" smtClean="0"/>
              <a:t>From around minute 14 to 21, shows great plate tectonics</a:t>
            </a:r>
          </a:p>
          <a:p>
            <a:endParaRPr lang="en-US" dirty="0"/>
          </a:p>
          <a:p>
            <a:r>
              <a:rPr lang="en-US" dirty="0" smtClean="0"/>
              <a:t>From around 22-25 shows great earthquakes</a:t>
            </a:r>
          </a:p>
          <a:p>
            <a:endParaRPr lang="en-US" dirty="0"/>
          </a:p>
          <a:p>
            <a:r>
              <a:rPr lang="en-US" dirty="0" smtClean="0"/>
              <a:t>From 25- 28 good erosion/deposition </a:t>
            </a:r>
          </a:p>
          <a:p>
            <a:endParaRPr lang="en-US" dirty="0"/>
          </a:p>
          <a:p>
            <a:r>
              <a:rPr lang="en-US" dirty="0" smtClean="0"/>
              <a:t>Around minute 30 talks about Early Earth life. </a:t>
            </a:r>
            <a:endParaRPr lang="en-US" dirty="0"/>
          </a:p>
        </p:txBody>
      </p:sp>
    </p:spTree>
    <p:extLst>
      <p:ext uri="{BB962C8B-B14F-4D97-AF65-F5344CB8AC3E}">
        <p14:creationId xmlns:p14="http://schemas.microsoft.com/office/powerpoint/2010/main" val="116598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Earthquakes 101: Nat Geo</a:t>
            </a:r>
          </a:p>
        </p:txBody>
      </p:sp>
      <p:sp>
        <p:nvSpPr>
          <p:cNvPr id="16387" name="Rectangle 3"/>
          <p:cNvSpPr>
            <a:spLocks noGrp="1" noChangeArrowheads="1"/>
          </p:cNvSpPr>
          <p:nvPr>
            <p:ph type="body" idx="1"/>
          </p:nvPr>
        </p:nvSpPr>
        <p:spPr/>
        <p:txBody>
          <a:bodyPr/>
          <a:lstStyle/>
          <a:p>
            <a:pPr>
              <a:buFontTx/>
              <a:buNone/>
            </a:pPr>
            <a:r>
              <a:rPr lang="en-US" altLang="en-US" dirty="0">
                <a:hlinkClick r:id="rId2"/>
              </a:rPr>
              <a:t>http://video.nationalgeographic.com/video/environment/environment-natural-disasters/earthquakes/earthquake-101/</a:t>
            </a:r>
            <a:r>
              <a:rPr lang="en-US" altLang="en-US" dirty="0"/>
              <a:t> </a:t>
            </a:r>
            <a:endParaRPr lang="en-US" altLang="en-US" dirty="0" smtClean="0"/>
          </a:p>
          <a:p>
            <a:pPr>
              <a:buFontTx/>
              <a:buNone/>
            </a:pPr>
            <a:endParaRPr lang="en-US" altLang="en-US" dirty="0"/>
          </a:p>
          <a:p>
            <a:pPr>
              <a:buFontTx/>
              <a:buNone/>
            </a:pPr>
            <a:r>
              <a:rPr lang="en-US" altLang="en-US" dirty="0" smtClean="0"/>
              <a:t>Reviews previous terms and data, including plate </a:t>
            </a:r>
            <a:r>
              <a:rPr lang="en-US" altLang="en-US" dirty="0" err="1" smtClean="0"/>
              <a:t>tecs</a:t>
            </a:r>
            <a:r>
              <a:rPr lang="en-US" altLang="en-US" dirty="0" smtClean="0"/>
              <a:t>, faults, and seismic waves. Also leads into buildings. </a:t>
            </a:r>
            <a:endParaRPr lang="en-US" altLang="en-US" dirty="0"/>
          </a:p>
        </p:txBody>
      </p:sp>
    </p:spTree>
    <p:extLst>
      <p:ext uri="{BB962C8B-B14F-4D97-AF65-F5344CB8AC3E}">
        <p14:creationId xmlns:p14="http://schemas.microsoft.com/office/powerpoint/2010/main" val="2838439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09012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 What would an Earthquake Feel Like? </a:t>
            </a:r>
            <a:endParaRPr lang="en-US" dirty="0"/>
          </a:p>
        </p:txBody>
      </p:sp>
      <p:sp>
        <p:nvSpPr>
          <p:cNvPr id="3" name="Content Placeholder 2"/>
          <p:cNvSpPr>
            <a:spLocks noGrp="1"/>
          </p:cNvSpPr>
          <p:nvPr>
            <p:ph idx="1"/>
          </p:nvPr>
        </p:nvSpPr>
        <p:spPr/>
        <p:txBody>
          <a:bodyPr/>
          <a:lstStyle/>
          <a:p>
            <a:r>
              <a:rPr lang="en-US" dirty="0" smtClean="0"/>
              <a:t>Earthquake Drill for E Preparedness</a:t>
            </a:r>
            <a:endParaRPr lang="en-US" dirty="0"/>
          </a:p>
        </p:txBody>
      </p:sp>
    </p:spTree>
    <p:extLst>
      <p:ext uri="{BB962C8B-B14F-4D97-AF65-F5344CB8AC3E}">
        <p14:creationId xmlns:p14="http://schemas.microsoft.com/office/powerpoint/2010/main" val="3013322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What we learned last week…</a:t>
            </a:r>
          </a:p>
        </p:txBody>
      </p:sp>
      <p:sp>
        <p:nvSpPr>
          <p:cNvPr id="20483" name="Rectangle 3"/>
          <p:cNvSpPr>
            <a:spLocks noGrp="1" noChangeArrowheads="1"/>
          </p:cNvSpPr>
          <p:nvPr>
            <p:ph type="body" idx="1"/>
          </p:nvPr>
        </p:nvSpPr>
        <p:spPr/>
        <p:txBody>
          <a:bodyPr/>
          <a:lstStyle/>
          <a:p>
            <a:r>
              <a:rPr lang="en-US" altLang="en-US"/>
              <a:t>Stress is a force caused by plate tectonics</a:t>
            </a:r>
          </a:p>
          <a:p>
            <a:r>
              <a:rPr lang="en-US" altLang="en-US"/>
              <a:t>Three types of stress</a:t>
            </a:r>
          </a:p>
          <a:p>
            <a:r>
              <a:rPr lang="en-US" altLang="en-US"/>
              <a:t>Three types of faults</a:t>
            </a:r>
          </a:p>
          <a:p>
            <a:r>
              <a:rPr lang="en-US" altLang="en-US"/>
              <a:t>Faults create mountains, folds, plateaus,…</a:t>
            </a:r>
          </a:p>
          <a:p>
            <a:endParaRPr lang="en-US" altLang="en-US"/>
          </a:p>
          <a:p>
            <a:r>
              <a:rPr lang="en-US" altLang="en-US"/>
              <a:t>Nampa has faults, mountains, and folds in its geology. Many of us suspect that an earthquake may occur here. </a:t>
            </a:r>
          </a:p>
        </p:txBody>
      </p:sp>
    </p:spTree>
    <p:extLst>
      <p:ext uri="{BB962C8B-B14F-4D97-AF65-F5344CB8AC3E}">
        <p14:creationId xmlns:p14="http://schemas.microsoft.com/office/powerpoint/2010/main" val="1845541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Earthquake Project</a:t>
            </a:r>
            <a:endParaRPr lang="en-US" dirty="0"/>
          </a:p>
        </p:txBody>
      </p:sp>
      <p:sp>
        <p:nvSpPr>
          <p:cNvPr id="3" name="Subtitle 2"/>
          <p:cNvSpPr>
            <a:spLocks noGrp="1"/>
          </p:cNvSpPr>
          <p:nvPr>
            <p:ph type="subTitle" idx="1"/>
          </p:nvPr>
        </p:nvSpPr>
        <p:spPr/>
        <p:txBody>
          <a:bodyPr/>
          <a:lstStyle/>
          <a:p>
            <a:r>
              <a:rPr lang="en-US" dirty="0" smtClean="0"/>
              <a:t>Nampa Emergency Action Plan (NEAP)</a:t>
            </a:r>
            <a:endParaRPr lang="en-US" dirty="0"/>
          </a:p>
        </p:txBody>
      </p:sp>
    </p:spTree>
    <p:extLst>
      <p:ext uri="{BB962C8B-B14F-4D97-AF65-F5344CB8AC3E}">
        <p14:creationId xmlns:p14="http://schemas.microsoft.com/office/powerpoint/2010/main" val="210019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1200"/>
              <a:t>What to do during an</a:t>
            </a:r>
            <a:r>
              <a:rPr lang="en-US" altLang="en-US" sz="800"/>
              <a:t> </a:t>
            </a:r>
            <a:r>
              <a:rPr lang="en-US" altLang="en-US"/>
              <a:t>Earthquake!</a:t>
            </a:r>
          </a:p>
        </p:txBody>
      </p:sp>
      <p:sp>
        <p:nvSpPr>
          <p:cNvPr id="22531" name="Rectangle 3"/>
          <p:cNvSpPr>
            <a:spLocks noGrp="1" noChangeArrowheads="1"/>
          </p:cNvSpPr>
          <p:nvPr>
            <p:ph type="body" idx="1"/>
          </p:nvPr>
        </p:nvSpPr>
        <p:spPr>
          <a:xfrm>
            <a:off x="1981200" y="1295400"/>
            <a:ext cx="8229600" cy="5257800"/>
          </a:xfrm>
        </p:spPr>
        <p:txBody>
          <a:bodyPr/>
          <a:lstStyle/>
          <a:p>
            <a:pPr marL="609600" indent="-609600">
              <a:lnSpc>
                <a:spcPct val="80000"/>
              </a:lnSpc>
              <a:buFontTx/>
              <a:buAutoNum type="arabicPeriod"/>
            </a:pPr>
            <a:r>
              <a:rPr lang="en-US" altLang="en-US" sz="2400" b="1" dirty="0"/>
              <a:t>Remain CALM</a:t>
            </a:r>
          </a:p>
          <a:p>
            <a:pPr marL="609600" indent="-609600">
              <a:lnSpc>
                <a:spcPct val="80000"/>
              </a:lnSpc>
              <a:buFontTx/>
              <a:buAutoNum type="arabicPeriod"/>
            </a:pPr>
            <a:r>
              <a:rPr lang="en-US" altLang="en-US" sz="2400" b="1" dirty="0"/>
              <a:t>DROP down onto your hands and knees </a:t>
            </a:r>
            <a:r>
              <a:rPr lang="en-US" altLang="en-US" sz="2400" dirty="0">
                <a:solidFill>
                  <a:srgbClr val="0070C0"/>
                </a:solidFill>
              </a:rPr>
              <a:t>(before the earthquakes knocks you down). This position protects you from falling but allows you to still move if necessary. </a:t>
            </a:r>
          </a:p>
          <a:p>
            <a:pPr marL="609600" indent="-609600">
              <a:lnSpc>
                <a:spcPct val="80000"/>
              </a:lnSpc>
              <a:buFontTx/>
              <a:buAutoNum type="arabicPeriod"/>
            </a:pPr>
            <a:r>
              <a:rPr lang="en-US" altLang="en-US" sz="2400" b="1" dirty="0"/>
              <a:t>COVER your head and neck</a:t>
            </a:r>
            <a:r>
              <a:rPr lang="en-US" altLang="en-US" sz="2400" dirty="0"/>
              <a:t> </a:t>
            </a:r>
            <a:r>
              <a:rPr lang="en-US" altLang="en-US" sz="2400" dirty="0">
                <a:solidFill>
                  <a:srgbClr val="0070C0"/>
                </a:solidFill>
              </a:rPr>
              <a:t>(and your entire body if possible) under a sturdy table or desk. If there is no shelter nearby, </a:t>
            </a:r>
            <a:r>
              <a:rPr lang="en-US" altLang="en-US" sz="2400" i="1" dirty="0">
                <a:solidFill>
                  <a:srgbClr val="0070C0"/>
                </a:solidFill>
              </a:rPr>
              <a:t>only then</a:t>
            </a:r>
            <a:r>
              <a:rPr lang="en-US" altLang="en-US" sz="2400" dirty="0">
                <a:solidFill>
                  <a:srgbClr val="0070C0"/>
                </a:solidFill>
              </a:rPr>
              <a:t> should you get down near an interior wall (or next to low-lying furniture that won't fall on you), and cover your head and neck with your arms and hands. </a:t>
            </a:r>
          </a:p>
          <a:p>
            <a:pPr marL="609600" indent="-609600">
              <a:lnSpc>
                <a:spcPct val="80000"/>
              </a:lnSpc>
              <a:buFontTx/>
              <a:buAutoNum type="arabicPeriod"/>
            </a:pPr>
            <a:r>
              <a:rPr lang="en-US" altLang="en-US" sz="2400" b="1" dirty="0"/>
              <a:t>HOLD ON to your shelter</a:t>
            </a:r>
            <a:r>
              <a:rPr lang="en-US" altLang="en-US" sz="2400" dirty="0"/>
              <a:t> </a:t>
            </a:r>
            <a:r>
              <a:rPr lang="en-US" altLang="en-US" sz="2400" dirty="0">
                <a:solidFill>
                  <a:srgbClr val="0070C0"/>
                </a:solidFill>
              </a:rPr>
              <a:t>(or to your head and neck) until the shaking stops. Be prepared to move with your shelter if the shaking shifts it around.</a:t>
            </a:r>
          </a:p>
          <a:p>
            <a:pPr marL="609600" indent="-609600">
              <a:lnSpc>
                <a:spcPct val="80000"/>
              </a:lnSpc>
              <a:buFontTx/>
              <a:buAutoNum type="arabicPeriod"/>
            </a:pPr>
            <a:r>
              <a:rPr lang="en-US" altLang="en-US" sz="2400" b="1" dirty="0">
                <a:solidFill>
                  <a:srgbClr val="0070C0"/>
                </a:solidFill>
              </a:rPr>
              <a:t>I</a:t>
            </a:r>
            <a:r>
              <a:rPr lang="en-US" altLang="en-US" sz="2400" dirty="0">
                <a:solidFill>
                  <a:srgbClr val="0070C0"/>
                </a:solidFill>
              </a:rPr>
              <a:t>f in a public area such as a school</a:t>
            </a:r>
            <a:r>
              <a:rPr lang="en-US" altLang="en-US" sz="2400" dirty="0">
                <a:solidFill>
                  <a:schemeClr val="accent2"/>
                </a:solidFill>
              </a:rPr>
              <a:t>, </a:t>
            </a:r>
            <a:r>
              <a:rPr lang="en-US" altLang="en-US" sz="2400" b="1" dirty="0"/>
              <a:t>REMAIN QUIET</a:t>
            </a:r>
            <a:r>
              <a:rPr lang="en-US" altLang="en-US" sz="2400" dirty="0">
                <a:solidFill>
                  <a:schemeClr val="accent2"/>
                </a:solidFill>
              </a:rPr>
              <a:t> </a:t>
            </a:r>
            <a:r>
              <a:rPr lang="en-US" altLang="en-US" sz="2400" dirty="0">
                <a:solidFill>
                  <a:srgbClr val="0070C0"/>
                </a:solidFill>
              </a:rPr>
              <a:t>and listen for directions.</a:t>
            </a:r>
          </a:p>
        </p:txBody>
      </p:sp>
    </p:spTree>
    <p:extLst>
      <p:ext uri="{BB962C8B-B14F-4D97-AF65-F5344CB8AC3E}">
        <p14:creationId xmlns:p14="http://schemas.microsoft.com/office/powerpoint/2010/main" val="2462859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u="sng"/>
              <a:t>Reflection Questions</a:t>
            </a:r>
          </a:p>
        </p:txBody>
      </p:sp>
      <p:sp>
        <p:nvSpPr>
          <p:cNvPr id="23555" name="Rectangle 3"/>
          <p:cNvSpPr>
            <a:spLocks noGrp="1" noChangeArrowheads="1"/>
          </p:cNvSpPr>
          <p:nvPr>
            <p:ph type="body" idx="1"/>
          </p:nvPr>
        </p:nvSpPr>
        <p:spPr>
          <a:xfrm>
            <a:off x="1981200" y="1371601"/>
            <a:ext cx="8229600" cy="4754563"/>
          </a:xfrm>
        </p:spPr>
        <p:txBody>
          <a:bodyPr/>
          <a:lstStyle/>
          <a:p>
            <a:pPr marL="609600" indent="-609600">
              <a:buFontTx/>
              <a:buAutoNum type="arabicPeriod"/>
            </a:pPr>
            <a:r>
              <a:rPr lang="en-US" altLang="en-US" dirty="0">
                <a:solidFill>
                  <a:srgbClr val="0070C0"/>
                </a:solidFill>
              </a:rPr>
              <a:t>Why is it important to remain quiet and listen to instructions during an EQ?</a:t>
            </a:r>
          </a:p>
          <a:p>
            <a:pPr marL="609600" indent="-609600">
              <a:buFontTx/>
              <a:buAutoNum type="arabicPeriod"/>
            </a:pPr>
            <a:r>
              <a:rPr lang="en-US" altLang="en-US" dirty="0"/>
              <a:t>What are some objects in this room that might be dangerous during an EQ?</a:t>
            </a:r>
          </a:p>
          <a:p>
            <a:pPr marL="609600" indent="-609600">
              <a:buFontTx/>
              <a:buAutoNum type="arabicPeriod"/>
            </a:pPr>
            <a:r>
              <a:rPr lang="en-US" altLang="en-US" dirty="0">
                <a:solidFill>
                  <a:srgbClr val="0070C0"/>
                </a:solidFill>
              </a:rPr>
              <a:t>How do you think you would react during a real EQ? </a:t>
            </a:r>
          </a:p>
          <a:p>
            <a:pPr marL="609600" indent="-609600">
              <a:buFontTx/>
              <a:buAutoNum type="arabicPeriod"/>
            </a:pPr>
            <a:r>
              <a:rPr lang="en-US" altLang="en-US" dirty="0"/>
              <a:t>Why is it important to practice in case a real EQ occurs?</a:t>
            </a:r>
          </a:p>
        </p:txBody>
      </p:sp>
    </p:spTree>
    <p:extLst>
      <p:ext uri="{BB962C8B-B14F-4D97-AF65-F5344CB8AC3E}">
        <p14:creationId xmlns:p14="http://schemas.microsoft.com/office/powerpoint/2010/main" val="663112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smtClean="0"/>
              <a:t>Day 6: How can we prepare for Earthquakes? </a:t>
            </a:r>
            <a:endParaRPr lang="en-US" altLang="en-US" dirty="0"/>
          </a:p>
        </p:txBody>
      </p:sp>
      <p:sp>
        <p:nvSpPr>
          <p:cNvPr id="24579" name="Rectangle 3"/>
          <p:cNvSpPr>
            <a:spLocks noGrp="1" noChangeArrowheads="1"/>
          </p:cNvSpPr>
          <p:nvPr>
            <p:ph type="body" idx="1"/>
          </p:nvPr>
        </p:nvSpPr>
        <p:spPr/>
        <p:txBody>
          <a:bodyPr>
            <a:normAutofit fontScale="62500" lnSpcReduction="20000"/>
          </a:bodyPr>
          <a:lstStyle/>
          <a:p>
            <a:r>
              <a:rPr lang="en-US" altLang="en-US" dirty="0" smtClean="0"/>
              <a:t>Videos on Safe Construction</a:t>
            </a:r>
          </a:p>
          <a:p>
            <a:pPr marL="0" lvl="0" indent="0" eaLnBrk="0" fontAlgn="base" hangingPunct="0">
              <a:lnSpc>
                <a:spcPct val="100000"/>
              </a:lnSpc>
              <a:spcBef>
                <a:spcPct val="0"/>
              </a:spcBef>
              <a:spcAft>
                <a:spcPct val="0"/>
              </a:spcAft>
              <a:buNone/>
              <a:tabLst>
                <a:tab pos="457200" algn="l"/>
              </a:tabLst>
            </a:pPr>
            <a:r>
              <a:rPr lang="en-US" altLang="en-US" dirty="0">
                <a:latin typeface="Arial" panose="020B0604020202020204" pitchFamily="34" charset="0"/>
                <a:ea typeface="Times New Roman" panose="02020603050405020304" pitchFamily="18" charset="0"/>
                <a:cs typeface="Arial" panose="020B0604020202020204" pitchFamily="34" charset="0"/>
              </a:rPr>
              <a:t>Showed two videos about construction projects to make buildings safer. </a:t>
            </a:r>
            <a:endParaRPr lang="en-US" altLang="en-US" sz="4400" dirty="0"/>
          </a:p>
          <a:p>
            <a:pPr marL="0" lvl="0" indent="0" eaLnBrk="0" fontAlgn="base" hangingPunct="0">
              <a:lnSpc>
                <a:spcPct val="100000"/>
              </a:lnSpc>
              <a:spcBef>
                <a:spcPct val="0"/>
              </a:spcBef>
              <a:spcAft>
                <a:spcPct val="0"/>
              </a:spcAft>
              <a:buFontTx/>
              <a:buChar char="•"/>
              <a:tabLst>
                <a:tab pos="457200" algn="l"/>
              </a:tabLst>
            </a:pPr>
            <a:r>
              <a:rPr lang="en-US" altLang="en-US" dirty="0">
                <a:latin typeface="Arial" panose="020B0604020202020204" pitchFamily="34" charset="0"/>
                <a:ea typeface="Times New Roman" panose="02020603050405020304" pitchFamily="18" charset="0"/>
                <a:cs typeface="Arial" panose="020B0604020202020204" pitchFamily="34" charset="0"/>
                <a:hlinkClick r:id="rId2"/>
              </a:rPr>
              <a:t>http://www.youtube.com/watch?v=9X-js9gXSME</a:t>
            </a:r>
            <a:endParaRPr lang="en-US" altLang="en-US" sz="4400" dirty="0"/>
          </a:p>
          <a:p>
            <a:pPr marL="0" lvl="0" indent="0" eaLnBrk="0" fontAlgn="base" hangingPunct="0">
              <a:lnSpc>
                <a:spcPct val="100000"/>
              </a:lnSpc>
              <a:spcBef>
                <a:spcPct val="0"/>
              </a:spcBef>
              <a:spcAft>
                <a:spcPct val="0"/>
              </a:spcAft>
              <a:buFontTx/>
              <a:buChar char="•"/>
              <a:tabLst>
                <a:tab pos="457200" algn="l"/>
              </a:tabLst>
            </a:pPr>
            <a:r>
              <a:rPr lang="en-US" altLang="en-US" dirty="0">
                <a:latin typeface="Arial" panose="020B0604020202020204" pitchFamily="34" charset="0"/>
                <a:ea typeface="Times New Roman" panose="02020603050405020304" pitchFamily="18" charset="0"/>
                <a:cs typeface="Arial" panose="020B0604020202020204" pitchFamily="34" charset="0"/>
                <a:hlinkClick r:id="rId3"/>
              </a:rPr>
              <a:t>http://www.youtube.com/watch?v=nOdyKNjN13I</a:t>
            </a:r>
            <a:endParaRPr lang="en-US" altLang="en-US" sz="4400" dirty="0"/>
          </a:p>
          <a:p>
            <a:pPr marL="0" lvl="0" indent="0" eaLnBrk="0" fontAlgn="base" hangingPunct="0">
              <a:lnSpc>
                <a:spcPct val="100000"/>
              </a:lnSpc>
              <a:spcBef>
                <a:spcPct val="0"/>
              </a:spcBef>
              <a:spcAft>
                <a:spcPct val="0"/>
              </a:spcAft>
              <a:buNone/>
              <a:tabLst>
                <a:tab pos="457200" algn="l"/>
              </a:tabLst>
            </a:pPr>
            <a:r>
              <a:rPr lang="en-US" altLang="en-US" dirty="0">
                <a:latin typeface="Arial" panose="020B0604020202020204" pitchFamily="34" charset="0"/>
                <a:ea typeface="Times New Roman" panose="02020603050405020304" pitchFamily="18" charset="0"/>
                <a:cs typeface="Arial" panose="020B0604020202020204" pitchFamily="34" charset="0"/>
              </a:rPr>
              <a:t>Students worked on </a:t>
            </a:r>
            <a:r>
              <a:rPr lang="en-US" altLang="en-US" dirty="0" err="1" smtClean="0">
                <a:latin typeface="Arial" panose="020B0604020202020204" pitchFamily="34" charset="0"/>
                <a:ea typeface="Times New Roman" panose="02020603050405020304" pitchFamily="18" charset="0"/>
                <a:cs typeface="Arial" panose="020B0604020202020204" pitchFamily="34" charset="0"/>
              </a:rPr>
              <a:t>foldables</a:t>
            </a:r>
            <a:r>
              <a:rPr lang="en-US" altLang="en-US" dirty="0" smtClean="0">
                <a:latin typeface="Arial" panose="020B0604020202020204" pitchFamily="34" charset="0"/>
                <a:ea typeface="Times New Roman" panose="02020603050405020304" pitchFamily="18" charset="0"/>
                <a:cs typeface="Arial" panose="020B0604020202020204" pitchFamily="34" charset="0"/>
              </a:rPr>
              <a:t> (using the textbooks) </a:t>
            </a:r>
            <a:r>
              <a:rPr lang="en-US" altLang="en-US" dirty="0">
                <a:latin typeface="Arial" panose="020B0604020202020204" pitchFamily="34" charset="0"/>
                <a:ea typeface="Times New Roman" panose="02020603050405020304" pitchFamily="18" charset="0"/>
                <a:cs typeface="Arial" panose="020B0604020202020204" pitchFamily="34" charset="0"/>
              </a:rPr>
              <a:t>for hazards (liquefaction/aftershock/tsunami), safe buildings (location/construction/in your home </a:t>
            </a:r>
            <a:r>
              <a:rPr lang="en-US" altLang="en-US" dirty="0" err="1">
                <a:latin typeface="Arial" panose="020B0604020202020204" pitchFamily="34" charset="0"/>
                <a:ea typeface="Times New Roman" panose="02020603050405020304" pitchFamily="18" charset="0"/>
                <a:cs typeface="Arial" panose="020B0604020202020204" pitchFamily="34" charset="0"/>
              </a:rPr>
              <a:t>pg</a:t>
            </a:r>
            <a:r>
              <a:rPr lang="en-US" altLang="en-US" dirty="0">
                <a:latin typeface="Arial" panose="020B0604020202020204" pitchFamily="34" charset="0"/>
                <a:ea typeface="Times New Roman" panose="02020603050405020304" pitchFamily="18" charset="0"/>
                <a:cs typeface="Arial" panose="020B0604020202020204" pitchFamily="34" charset="0"/>
              </a:rPr>
              <a:t> 74), and measuring (creep meter, laser, </a:t>
            </a:r>
            <a:r>
              <a:rPr lang="en-US" altLang="en-US" dirty="0" err="1">
                <a:latin typeface="Arial" panose="020B0604020202020204" pitchFamily="34" charset="0"/>
                <a:ea typeface="Times New Roman" panose="02020603050405020304" pitchFamily="18" charset="0"/>
                <a:cs typeface="Arial" panose="020B0604020202020204" pitchFamily="34" charset="0"/>
              </a:rPr>
              <a:t>tiltmeter</a:t>
            </a:r>
            <a:r>
              <a:rPr lang="en-US" altLang="en-US" dirty="0">
                <a:latin typeface="Arial" panose="020B0604020202020204" pitchFamily="34" charset="0"/>
                <a:ea typeface="Times New Roman" panose="02020603050405020304" pitchFamily="18" charset="0"/>
                <a:cs typeface="Arial" panose="020B0604020202020204" pitchFamily="34" charset="0"/>
              </a:rPr>
              <a:t>). </a:t>
            </a:r>
            <a:endParaRPr lang="en-US" altLang="en-US" sz="4400" dirty="0"/>
          </a:p>
          <a:p>
            <a:pPr marL="0" lvl="0" indent="0" eaLnBrk="0" fontAlgn="base" hangingPunct="0">
              <a:lnSpc>
                <a:spcPct val="100000"/>
              </a:lnSpc>
              <a:spcBef>
                <a:spcPct val="0"/>
              </a:spcBef>
              <a:spcAft>
                <a:spcPct val="0"/>
              </a:spcAft>
              <a:buNone/>
              <a:tabLst>
                <a:tab pos="457200" algn="l"/>
              </a:tabLst>
            </a:pPr>
            <a:r>
              <a:rPr lang="en-US" altLang="en-US" dirty="0">
                <a:latin typeface="Arial" panose="020B0604020202020204" pitchFamily="34" charset="0"/>
                <a:ea typeface="Times New Roman" panose="02020603050405020304" pitchFamily="18" charset="0"/>
                <a:cs typeface="Arial" panose="020B0604020202020204" pitchFamily="34" charset="0"/>
              </a:rPr>
              <a:t>While students worked on </a:t>
            </a:r>
            <a:r>
              <a:rPr lang="en-US" altLang="en-US" dirty="0" err="1">
                <a:latin typeface="Arial" panose="020B0604020202020204" pitchFamily="34" charset="0"/>
                <a:ea typeface="Times New Roman" panose="02020603050405020304" pitchFamily="18" charset="0"/>
                <a:cs typeface="Arial" panose="020B0604020202020204" pitchFamily="34" charset="0"/>
              </a:rPr>
              <a:t>foladbles</a:t>
            </a:r>
            <a:r>
              <a:rPr lang="en-US" altLang="en-US" dirty="0">
                <a:latin typeface="Arial" panose="020B0604020202020204" pitchFamily="34" charset="0"/>
                <a:ea typeface="Times New Roman" panose="02020603050405020304" pitchFamily="18" charset="0"/>
                <a:cs typeface="Arial" panose="020B0604020202020204" pitchFamily="34" charset="0"/>
              </a:rPr>
              <a:t>, I walked around with a tub of sand on a tray, and blocks. I used the blocks to represent a building. First, I would place 3 blocks and ask “this is my new business building that </a:t>
            </a:r>
            <a:r>
              <a:rPr lang="en-US" altLang="en-US" dirty="0" err="1">
                <a:latin typeface="Arial" panose="020B0604020202020204" pitchFamily="34" charset="0"/>
                <a:ea typeface="Times New Roman" panose="02020603050405020304" pitchFamily="18" charset="0"/>
                <a:cs typeface="Arial" panose="020B0604020202020204" pitchFamily="34" charset="0"/>
              </a:rPr>
              <a:t>ive</a:t>
            </a:r>
            <a:r>
              <a:rPr lang="en-US" altLang="en-US" dirty="0">
                <a:latin typeface="Arial" panose="020B0604020202020204" pitchFamily="34" charset="0"/>
                <a:ea typeface="Times New Roman" panose="02020603050405020304" pitchFamily="18" charset="0"/>
                <a:cs typeface="Arial" panose="020B0604020202020204" pitchFamily="34" charset="0"/>
              </a:rPr>
              <a:t> built in the middle of this city. What do you think would happen during an earthquake?” students shook the tray to make the blocks fall. Next, I gave a student 3 blocks and told them to build a better building. Often, their building was 2 stories  and survived the quake. I asked them why this was better, and foundation was the answer. Next I gave them 6 blocks to build a building 3 blocks high. Some accomplished this, some didn’t. I asked how can we make this even better or how was this better then my original building? Finally I gave students 5 blocks (not enough money for 6) and 4 sticks (broken </a:t>
            </a:r>
            <a:r>
              <a:rPr lang="en-US" altLang="en-US" dirty="0" err="1">
                <a:latin typeface="Arial" panose="020B0604020202020204" pitchFamily="34" charset="0"/>
                <a:ea typeface="Times New Roman" panose="02020603050405020304" pitchFamily="18" charset="0"/>
                <a:cs typeface="Arial" panose="020B0604020202020204" pitchFamily="34" charset="0"/>
              </a:rPr>
              <a:t>dowell</a:t>
            </a:r>
            <a:r>
              <a:rPr lang="en-US" altLang="en-US" dirty="0">
                <a:latin typeface="Arial" panose="020B0604020202020204" pitchFamily="34" charset="0"/>
                <a:ea typeface="Times New Roman" panose="02020603050405020304" pitchFamily="18" charset="0"/>
                <a:cs typeface="Arial" panose="020B0604020202020204" pitchFamily="34" charset="0"/>
              </a:rPr>
              <a:t> rods) and told them to build me a building 3 high with these materials. The sticks represent beams used to provide support for large </a:t>
            </a:r>
            <a:r>
              <a:rPr lang="en-US" altLang="en-US" dirty="0" smtClean="0">
                <a:latin typeface="Arial" panose="020B0604020202020204" pitchFamily="34" charset="0"/>
                <a:ea typeface="Times New Roman" panose="02020603050405020304" pitchFamily="18" charset="0"/>
                <a:cs typeface="Arial" panose="020B0604020202020204" pitchFamily="34" charset="0"/>
              </a:rPr>
              <a:t>buildings, as shown in the video. </a:t>
            </a:r>
            <a:r>
              <a:rPr lang="en-US" altLang="en-US" b="1" dirty="0" smtClean="0">
                <a:latin typeface="Arial" panose="020B0604020202020204" pitchFamily="34" charset="0"/>
                <a:ea typeface="Times New Roman" panose="02020603050405020304" pitchFamily="18" charset="0"/>
                <a:cs typeface="Arial" panose="020B0604020202020204" pitchFamily="34" charset="0"/>
              </a:rPr>
              <a:t>Summary question for the day: Create a list of things people can do to prepare for a future Earthquake. </a:t>
            </a:r>
            <a:endParaRPr lang="en-US" altLang="en-US" b="1" dirty="0" smtClean="0"/>
          </a:p>
          <a:p>
            <a:endParaRPr lang="en-US" altLang="en-US" dirty="0"/>
          </a:p>
        </p:txBody>
      </p:sp>
    </p:spTree>
    <p:extLst>
      <p:ext uri="{BB962C8B-B14F-4D97-AF65-F5344CB8AC3E}">
        <p14:creationId xmlns:p14="http://schemas.microsoft.com/office/powerpoint/2010/main" val="580985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n-US" altLang="en-US"/>
          </a:p>
        </p:txBody>
      </p:sp>
      <p:sp>
        <p:nvSpPr>
          <p:cNvPr id="26627" name="Rectangle 3"/>
          <p:cNvSpPr>
            <a:spLocks noGrp="1" noChangeArrowheads="1"/>
          </p:cNvSpPr>
          <p:nvPr>
            <p:ph type="body" idx="1"/>
          </p:nvPr>
        </p:nvSpPr>
        <p:spPr/>
        <p:txBody>
          <a:bodyPr/>
          <a:lstStyle/>
          <a:p>
            <a:r>
              <a:rPr lang="en-US" altLang="en-US" dirty="0">
                <a:hlinkClick r:id="rId2"/>
              </a:rPr>
              <a:t>http://</a:t>
            </a:r>
            <a:r>
              <a:rPr lang="en-US" altLang="en-US" dirty="0" smtClean="0">
                <a:hlinkClick r:id="rId2"/>
              </a:rPr>
              <a:t>www.youtube.com/watch?v=9X-js9gXSME</a:t>
            </a:r>
            <a:r>
              <a:rPr lang="en-US" altLang="en-US" dirty="0" smtClean="0"/>
              <a:t> Worlds Largest Earthquake Test (Large building size shake table!)</a:t>
            </a:r>
            <a:endParaRPr lang="en-US" altLang="en-US" dirty="0"/>
          </a:p>
          <a:p>
            <a:endParaRPr lang="en-US" altLang="en-US" dirty="0"/>
          </a:p>
          <a:p>
            <a:r>
              <a:rPr lang="en-US" altLang="en-US" dirty="0">
                <a:hlinkClick r:id="rId3"/>
              </a:rPr>
              <a:t>http://</a:t>
            </a:r>
            <a:r>
              <a:rPr lang="en-US" altLang="en-US" dirty="0" smtClean="0">
                <a:hlinkClick r:id="rId3"/>
              </a:rPr>
              <a:t>www.youtube.com/watch?v=nOdyKNjN13I</a:t>
            </a:r>
            <a:r>
              <a:rPr lang="en-US" altLang="en-US" dirty="0" smtClean="0"/>
              <a:t> (Building Earthquake proof buildings) </a:t>
            </a:r>
            <a:endParaRPr lang="en-US" altLang="en-US" dirty="0"/>
          </a:p>
          <a:p>
            <a:endParaRPr lang="en-US" altLang="en-US" dirty="0"/>
          </a:p>
          <a:p>
            <a:endParaRPr lang="en-US" altLang="en-US" dirty="0"/>
          </a:p>
        </p:txBody>
      </p:sp>
    </p:spTree>
    <p:extLst>
      <p:ext uri="{BB962C8B-B14F-4D97-AF65-F5344CB8AC3E}">
        <p14:creationId xmlns:p14="http://schemas.microsoft.com/office/powerpoint/2010/main" val="3189915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 and 8: Create an Emergency Action Plan </a:t>
            </a:r>
            <a:endParaRPr lang="en-US" dirty="0"/>
          </a:p>
        </p:txBody>
      </p:sp>
      <p:sp>
        <p:nvSpPr>
          <p:cNvPr id="3" name="Content Placeholder 2"/>
          <p:cNvSpPr>
            <a:spLocks noGrp="1"/>
          </p:cNvSpPr>
          <p:nvPr>
            <p:ph idx="1"/>
          </p:nvPr>
        </p:nvSpPr>
        <p:spPr/>
        <p:txBody>
          <a:bodyPr/>
          <a:lstStyle/>
          <a:p>
            <a:r>
              <a:rPr lang="en-US" dirty="0" smtClean="0"/>
              <a:t>Groups of four</a:t>
            </a:r>
          </a:p>
          <a:p>
            <a:r>
              <a:rPr lang="en-US" dirty="0" smtClean="0"/>
              <a:t>Info learned from each day (see project assignment sheet) </a:t>
            </a:r>
          </a:p>
          <a:p>
            <a:endParaRPr lang="en-US" dirty="0"/>
          </a:p>
        </p:txBody>
      </p:sp>
    </p:spTree>
    <p:extLst>
      <p:ext uri="{BB962C8B-B14F-4D97-AF65-F5344CB8AC3E}">
        <p14:creationId xmlns:p14="http://schemas.microsoft.com/office/powerpoint/2010/main" val="1010137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noChangeArrowheads="1"/>
          </p:cNvSpPr>
          <p:nvPr>
            <p:ph type="body" idx="1"/>
          </p:nvPr>
        </p:nvSpPr>
        <p:spPr bwMode="auto">
          <a:xfrm>
            <a:off x="207578" y="303295"/>
            <a:ext cx="11616559" cy="62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Nampa Earthquake Emergency Action Plan</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Goal:</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As a team of scientists, you have been hired to help create an earthquake safety plan for the Nampa area. You have researched how earthquakes form, what effects they have, how citizens should safely react, and how to prepare our infrastructure (buildings, bridges, roads, </a:t>
            </a:r>
            <a:r>
              <a:rPr kumimoji="0" lang="en-US" altLang="en-US"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ext</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Your goal now is to create an emergency action plan that provides the public with an informative and easy to understand guide concerning earthquakes in Nampa.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Your EAP should include the following information:</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Cover Page:</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cover page should grab the attention of the intended audience either with large letters or colorful pictures with an earthquake theme, and should include the title of this assignment.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Purpose:</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Your purpose for creating this E.A.P. should be clearly stated. </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Example:</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Purpose: The purpose of this document is to provide public awareness for volcano-related hazards, and to provide a step-by-step guide for surviving a volcanic eruption.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do Earthquakes Start? </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Many people do not know what causes earthquakes. Write a brief summary (one paragraph) about how earthquakes form due to stress and faults.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Could this happen in Nampa?</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Use what we learned from the geological cross-section of Nampa to inform the public of possible earthquakes in the future. (Hint: The answer to this question is YES, but what evidence is there to support this?)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effects could an EQ have in Nampa?</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might be damaged if an earthquake hit our area? Provide at least 5 types of structures that might be damaged.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should people do during an earthquake?</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Explain either in a numbered sequence or a paragraph what a person should do if an earthquake started to shake the ground beneath their feet.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should we prepare for future earthquakes?</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Explain the importance of building earthquake-safe buildings, knowing what to do in case of an earthquake, and the importance of understanding how earthquakes work.</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Names of all team members, 8</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grade Earth Science, EVMS 2014</a:t>
            </a:r>
            <a:endParaRPr kumimoji="0" lang="en-US" altLang="en-US" sz="1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4638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Next up… mapping Earthquakes and Volcanoes lab </a:t>
            </a:r>
            <a:endParaRPr lang="en-US" dirty="0"/>
          </a:p>
        </p:txBody>
      </p:sp>
    </p:spTree>
    <p:extLst>
      <p:ext uri="{BB962C8B-B14F-4D97-AF65-F5344CB8AC3E}">
        <p14:creationId xmlns:p14="http://schemas.microsoft.com/office/powerpoint/2010/main" val="120539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09600"/>
            <a:ext cx="8229600" cy="1752600"/>
          </a:xfrm>
        </p:spPr>
        <p:txBody>
          <a:bodyPr/>
          <a:lstStyle/>
          <a:p>
            <a:r>
              <a:rPr lang="en-US" altLang="en-US" b="1" u="sng"/>
              <a:t>Nampa Area Earthquake </a:t>
            </a:r>
            <a:br>
              <a:rPr lang="en-US" altLang="en-US" b="1" u="sng"/>
            </a:br>
            <a:r>
              <a:rPr lang="en-US" altLang="en-US" b="1">
                <a:solidFill>
                  <a:srgbClr val="FF3300"/>
                </a:solidFill>
              </a:rPr>
              <a:t>Emergency Plan 2014</a:t>
            </a:r>
          </a:p>
        </p:txBody>
      </p:sp>
      <p:sp>
        <p:nvSpPr>
          <p:cNvPr id="9219" name="Rectangle 3"/>
          <p:cNvSpPr>
            <a:spLocks noGrp="1" noChangeArrowheads="1"/>
          </p:cNvSpPr>
          <p:nvPr>
            <p:ph type="body" idx="1"/>
          </p:nvPr>
        </p:nvSpPr>
        <p:spPr>
          <a:xfrm>
            <a:off x="1981200" y="4419601"/>
            <a:ext cx="8229600" cy="1706563"/>
          </a:xfrm>
        </p:spPr>
        <p:txBody>
          <a:bodyPr/>
          <a:lstStyle/>
          <a:p>
            <a:pPr>
              <a:buFontTx/>
              <a:buNone/>
            </a:pPr>
            <a:endParaRPr lang="en-US" altLang="en-US"/>
          </a:p>
          <a:p>
            <a:pPr>
              <a:buFontTx/>
              <a:buNone/>
            </a:pPr>
            <a:r>
              <a:rPr lang="en-US" altLang="en-US"/>
              <a:t>Goal: To determine causes, risks, prevention, and safety of potential earthquakes in our area</a:t>
            </a:r>
          </a:p>
        </p:txBody>
      </p:sp>
      <p:pic>
        <p:nvPicPr>
          <p:cNvPr id="9220" name="Picture 4" descr="MC90019853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209800"/>
            <a:ext cx="2019300" cy="262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59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a:t>Mission</a:t>
            </a:r>
          </a:p>
        </p:txBody>
      </p:sp>
      <p:sp>
        <p:nvSpPr>
          <p:cNvPr id="36867" name="Rectangle 3"/>
          <p:cNvSpPr>
            <a:spLocks noGrp="1" noChangeArrowheads="1"/>
          </p:cNvSpPr>
          <p:nvPr>
            <p:ph type="body" idx="1"/>
          </p:nvPr>
        </p:nvSpPr>
        <p:spPr/>
        <p:txBody>
          <a:bodyPr/>
          <a:lstStyle/>
          <a:p>
            <a:pPr>
              <a:lnSpc>
                <a:spcPct val="90000"/>
              </a:lnSpc>
              <a:buFontTx/>
              <a:buNone/>
            </a:pPr>
            <a:r>
              <a:rPr lang="en-US" altLang="en-US"/>
              <a:t>As a team of scientists, you have been hired to help create an earthquake safety plan for the Nampa area.</a:t>
            </a:r>
          </a:p>
          <a:p>
            <a:pPr>
              <a:lnSpc>
                <a:spcPct val="90000"/>
              </a:lnSpc>
              <a:buFontTx/>
              <a:buNone/>
            </a:pPr>
            <a:endParaRPr lang="en-US" altLang="en-US"/>
          </a:p>
          <a:p>
            <a:pPr>
              <a:lnSpc>
                <a:spcPct val="90000"/>
              </a:lnSpc>
              <a:buFontTx/>
              <a:buNone/>
            </a:pPr>
            <a:r>
              <a:rPr lang="en-US" altLang="en-US"/>
              <a:t>In order to accomplish this task, you need to research earthquake formation and safety.</a:t>
            </a:r>
          </a:p>
          <a:p>
            <a:pPr>
              <a:lnSpc>
                <a:spcPct val="90000"/>
              </a:lnSpc>
              <a:buFontTx/>
              <a:buNone/>
            </a:pPr>
            <a:endParaRPr lang="en-US" altLang="en-US"/>
          </a:p>
          <a:p>
            <a:pPr>
              <a:lnSpc>
                <a:spcPct val="90000"/>
              </a:lnSpc>
              <a:buFontTx/>
              <a:buNone/>
            </a:pPr>
            <a:r>
              <a:rPr lang="en-US" altLang="en-US"/>
              <a:t>Over the next few days, you will assess earthquake risk for our area and design an emergency action plan for public use.  </a:t>
            </a:r>
          </a:p>
        </p:txBody>
      </p:sp>
    </p:spTree>
    <p:extLst>
      <p:ext uri="{BB962C8B-B14F-4D97-AF65-F5344CB8AC3E}">
        <p14:creationId xmlns:p14="http://schemas.microsoft.com/office/powerpoint/2010/main" val="3698558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4000"/>
              <a:t>EQ Safety Plan </a:t>
            </a:r>
            <a:br>
              <a:rPr lang="en-US" altLang="en-US" sz="4000"/>
            </a:br>
            <a:r>
              <a:rPr lang="en-US" altLang="en-US" sz="4000" u="sng"/>
              <a:t>What  do we need to know?</a:t>
            </a:r>
          </a:p>
        </p:txBody>
      </p:sp>
      <p:sp>
        <p:nvSpPr>
          <p:cNvPr id="10243" name="Rectangle 3"/>
          <p:cNvSpPr>
            <a:spLocks noGrp="1" noChangeArrowheads="1"/>
          </p:cNvSpPr>
          <p:nvPr>
            <p:ph type="body" idx="1"/>
          </p:nvPr>
        </p:nvSpPr>
        <p:spPr>
          <a:xfrm>
            <a:off x="1981200" y="2133601"/>
            <a:ext cx="8229600" cy="3992563"/>
          </a:xfrm>
        </p:spPr>
        <p:txBody>
          <a:bodyPr/>
          <a:lstStyle/>
          <a:p>
            <a:pPr marL="533400" indent="-533400">
              <a:buFontTx/>
              <a:buAutoNum type="arabicPeriod"/>
            </a:pPr>
            <a:r>
              <a:rPr lang="en-US" altLang="en-US" dirty="0"/>
              <a:t>What causes earthquakes?</a:t>
            </a:r>
          </a:p>
          <a:p>
            <a:pPr marL="533400" indent="-533400">
              <a:buFontTx/>
              <a:buAutoNum type="arabicPeriod"/>
            </a:pPr>
            <a:r>
              <a:rPr lang="en-US" altLang="en-US" dirty="0">
                <a:solidFill>
                  <a:srgbClr val="0070C0"/>
                </a:solidFill>
              </a:rPr>
              <a:t>Where might/how might earthquakes occur in our area?</a:t>
            </a:r>
          </a:p>
          <a:p>
            <a:pPr marL="533400" indent="-533400">
              <a:buFontTx/>
              <a:buAutoNum type="arabicPeriod"/>
            </a:pPr>
            <a:r>
              <a:rPr lang="en-US" altLang="en-US" dirty="0"/>
              <a:t>What would an earthquake look like/feel like?</a:t>
            </a:r>
          </a:p>
          <a:p>
            <a:pPr marL="533400" indent="-533400">
              <a:buFontTx/>
              <a:buAutoNum type="arabicPeriod"/>
            </a:pPr>
            <a:r>
              <a:rPr lang="en-US" altLang="en-US" dirty="0">
                <a:solidFill>
                  <a:srgbClr val="0070C0"/>
                </a:solidFill>
              </a:rPr>
              <a:t>How can we make earthquake safe buildings?</a:t>
            </a:r>
          </a:p>
          <a:p>
            <a:pPr marL="533400" indent="-533400">
              <a:buFontTx/>
              <a:buAutoNum type="arabicPeriod"/>
            </a:pPr>
            <a:r>
              <a:rPr lang="en-US" altLang="en-US" dirty="0"/>
              <a:t>What should people do during an earthquake? </a:t>
            </a:r>
          </a:p>
          <a:p>
            <a:pPr marL="533400" indent="-533400">
              <a:buFontTx/>
              <a:buAutoNum type="arabicPeriod"/>
            </a:pPr>
            <a:r>
              <a:rPr lang="en-US" altLang="en-US" dirty="0">
                <a:solidFill>
                  <a:srgbClr val="0070C0"/>
                </a:solidFill>
              </a:rPr>
              <a:t>How can we prepare for an earthquake?</a:t>
            </a:r>
          </a:p>
          <a:p>
            <a:pPr marL="533400" indent="-533400">
              <a:buNone/>
            </a:pPr>
            <a:endParaRPr lang="en-US" altLang="en-US" dirty="0">
              <a:solidFill>
                <a:schemeClr val="accent2"/>
              </a:solidFill>
            </a:endParaRPr>
          </a:p>
          <a:p>
            <a:pPr marL="533400" indent="-533400">
              <a:buNone/>
            </a:pPr>
            <a:endParaRPr lang="en-US" altLang="en-US" dirty="0"/>
          </a:p>
        </p:txBody>
      </p:sp>
    </p:spTree>
    <p:extLst>
      <p:ext uri="{BB962C8B-B14F-4D97-AF65-F5344CB8AC3E}">
        <p14:creationId xmlns:p14="http://schemas.microsoft.com/office/powerpoint/2010/main" val="14594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4000"/>
              <a:t>Day 1: What causes earthquakes?</a:t>
            </a:r>
          </a:p>
        </p:txBody>
      </p:sp>
      <p:sp>
        <p:nvSpPr>
          <p:cNvPr id="11267" name="Rectangle 3"/>
          <p:cNvSpPr>
            <a:spLocks noGrp="1" noChangeArrowheads="1"/>
          </p:cNvSpPr>
          <p:nvPr>
            <p:ph type="body" idx="1"/>
          </p:nvPr>
        </p:nvSpPr>
        <p:spPr/>
        <p:txBody>
          <a:bodyPr/>
          <a:lstStyle/>
          <a:p>
            <a:pPr>
              <a:buFontTx/>
              <a:buNone/>
            </a:pPr>
            <a:endParaRPr lang="en-US" altLang="en-US"/>
          </a:p>
          <a:p>
            <a:pPr>
              <a:buFontTx/>
              <a:buNone/>
            </a:pPr>
            <a:r>
              <a:rPr lang="en-US" altLang="en-US"/>
              <a:t>Your first task is to research earthquake formation. </a:t>
            </a:r>
          </a:p>
          <a:p>
            <a:pPr>
              <a:buFontTx/>
              <a:buNone/>
            </a:pPr>
            <a:endParaRPr lang="en-US" altLang="en-US"/>
          </a:p>
        </p:txBody>
      </p:sp>
      <p:pic>
        <p:nvPicPr>
          <p:cNvPr id="11268" name="Picture 4" descr="MC90010497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1" y="3048001"/>
            <a:ext cx="3198813" cy="3198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63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0"/>
            <a:ext cx="8229600" cy="1143000"/>
          </a:xfrm>
        </p:spPr>
        <p:txBody>
          <a:bodyPr/>
          <a:lstStyle/>
          <a:p>
            <a:r>
              <a:rPr lang="en-US" altLang="en-US" u="sng"/>
              <a:t>What Causes Earthquakes?</a:t>
            </a:r>
          </a:p>
        </p:txBody>
      </p:sp>
      <p:sp>
        <p:nvSpPr>
          <p:cNvPr id="12291" name="Rectangle 3"/>
          <p:cNvSpPr>
            <a:spLocks noGrp="1" noChangeArrowheads="1"/>
          </p:cNvSpPr>
          <p:nvPr>
            <p:ph type="body" idx="1"/>
          </p:nvPr>
        </p:nvSpPr>
        <p:spPr>
          <a:xfrm>
            <a:off x="593835" y="951186"/>
            <a:ext cx="11198772" cy="5780690"/>
          </a:xfrm>
        </p:spPr>
        <p:txBody>
          <a:bodyPr>
            <a:normAutofit/>
          </a:bodyPr>
          <a:lstStyle/>
          <a:p>
            <a:pPr marL="457200" indent="-457200">
              <a:buFontTx/>
              <a:buAutoNum type="arabicPeriod"/>
            </a:pPr>
            <a:r>
              <a:rPr lang="en-US" altLang="en-US" dirty="0">
                <a:solidFill>
                  <a:srgbClr val="0070C0"/>
                </a:solidFill>
              </a:rPr>
              <a:t>What is an earthquake?</a:t>
            </a:r>
          </a:p>
          <a:p>
            <a:pPr marL="457200" indent="-457200">
              <a:buFontTx/>
              <a:buAutoNum type="arabicPeriod"/>
            </a:pPr>
            <a:r>
              <a:rPr lang="en-US" altLang="en-US" dirty="0"/>
              <a:t>What causes earthquakes?</a:t>
            </a:r>
          </a:p>
          <a:p>
            <a:pPr marL="457200" indent="-457200">
              <a:buFontTx/>
              <a:buAutoNum type="arabicPeriod"/>
            </a:pPr>
            <a:r>
              <a:rPr lang="en-US" altLang="en-US" dirty="0">
                <a:solidFill>
                  <a:srgbClr val="0070C0"/>
                </a:solidFill>
              </a:rPr>
              <a:t>How does stress create a fault?</a:t>
            </a:r>
          </a:p>
          <a:p>
            <a:pPr marL="457200" indent="-457200">
              <a:buFontTx/>
              <a:buAutoNum type="arabicPeriod"/>
            </a:pPr>
            <a:r>
              <a:rPr lang="en-US" altLang="en-US" dirty="0"/>
              <a:t>What types of features can faults make?</a:t>
            </a:r>
          </a:p>
          <a:p>
            <a:pPr marL="457200" indent="-457200">
              <a:buFontTx/>
              <a:buAutoNum type="arabicPeriod"/>
            </a:pPr>
            <a:r>
              <a:rPr lang="en-US" altLang="en-US" dirty="0">
                <a:solidFill>
                  <a:srgbClr val="0070C0"/>
                </a:solidFill>
              </a:rPr>
              <a:t>Where have you seen these features around Nampa, ID? Be as specific as you can about where you have seen them and the type of feature you think they are.</a:t>
            </a:r>
          </a:p>
          <a:p>
            <a:pPr marL="457200" indent="-457200">
              <a:buFontTx/>
              <a:buAutoNum type="arabicPeriod"/>
            </a:pPr>
            <a:r>
              <a:rPr lang="en-US" altLang="en-US" dirty="0"/>
              <a:t>Do you think it is possible for an earthquake to happen in Nampa, ID?</a:t>
            </a:r>
          </a:p>
          <a:p>
            <a:pPr marL="457200" indent="-457200">
              <a:buFontTx/>
              <a:buAutoNum type="arabicPeriod"/>
            </a:pPr>
            <a:r>
              <a:rPr lang="en-US" altLang="en-US" dirty="0">
                <a:solidFill>
                  <a:srgbClr val="0070C0"/>
                </a:solidFill>
              </a:rPr>
              <a:t>Create a stress concept map using the outline from page 83 in text (a-d).</a:t>
            </a:r>
          </a:p>
        </p:txBody>
      </p:sp>
    </p:spTree>
    <p:extLst>
      <p:ext uri="{BB962C8B-B14F-4D97-AF65-F5344CB8AC3E}">
        <p14:creationId xmlns:p14="http://schemas.microsoft.com/office/powerpoint/2010/main" val="274318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9876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Fault Lab	</a:t>
            </a:r>
            <a:endParaRPr lang="en-US" dirty="0"/>
          </a:p>
        </p:txBody>
      </p:sp>
      <p:sp>
        <p:nvSpPr>
          <p:cNvPr id="3" name="Content Placeholder 2"/>
          <p:cNvSpPr>
            <a:spLocks noGrp="1"/>
          </p:cNvSpPr>
          <p:nvPr>
            <p:ph idx="1"/>
          </p:nvPr>
        </p:nvSpPr>
        <p:spPr/>
        <p:txBody>
          <a:bodyPr/>
          <a:lstStyle/>
          <a:p>
            <a:r>
              <a:rPr lang="en-US" dirty="0" smtClean="0"/>
              <a:t>Students examine fault models to understand how land moves in either a normal, reverse, or strike slip fault. Questions included. </a:t>
            </a:r>
            <a:endParaRPr lang="en-US" dirty="0"/>
          </a:p>
        </p:txBody>
      </p:sp>
    </p:spTree>
    <p:extLst>
      <p:ext uri="{BB962C8B-B14F-4D97-AF65-F5344CB8AC3E}">
        <p14:creationId xmlns:p14="http://schemas.microsoft.com/office/powerpoint/2010/main" val="3430703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2042</Words>
  <Application>Microsoft Office PowerPoint</Application>
  <PresentationFormat>Widescreen</PresentationFormat>
  <Paragraphs>163</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Earthquake Project</vt:lpstr>
      <vt:lpstr>Nampa Area Earthquake  Emergency Plan 2014</vt:lpstr>
      <vt:lpstr>Mission</vt:lpstr>
      <vt:lpstr>EQ Safety Plan  What  do we need to know?</vt:lpstr>
      <vt:lpstr>Day 1: What causes earthquakes?</vt:lpstr>
      <vt:lpstr>What Causes Earthquakes?</vt:lpstr>
      <vt:lpstr>PowerPoint Presentation</vt:lpstr>
      <vt:lpstr>Day 2: Fault Lab </vt:lpstr>
      <vt:lpstr>PowerPoint Presentation</vt:lpstr>
      <vt:lpstr>Day 3 Faults in Nampa Lab </vt:lpstr>
      <vt:lpstr>Evidence of Faults Lab</vt:lpstr>
      <vt:lpstr>For the Teacher… Website for Fault lines</vt:lpstr>
      <vt:lpstr>Day 4: What would an Earthquake Look Like?  </vt:lpstr>
      <vt:lpstr>Video Segment</vt:lpstr>
      <vt:lpstr>Earthquakes 101: Nat Geo</vt:lpstr>
      <vt:lpstr>PowerPoint Presentation</vt:lpstr>
      <vt:lpstr>Day 5: What would an Earthquake Feel Like? </vt:lpstr>
      <vt:lpstr>What we learned last week…</vt:lpstr>
      <vt:lpstr>What to do during an Earthquake!</vt:lpstr>
      <vt:lpstr>Reflection Questions</vt:lpstr>
      <vt:lpstr>Day 6: How can we prepare for Earthquakes? </vt:lpstr>
      <vt:lpstr>PowerPoint Presentation</vt:lpstr>
      <vt:lpstr>Day 7 and 8: Create an Emergency Action Plan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Earthquake Project</dc:title>
  <dc:creator>Garbini, Joseph</dc:creator>
  <cp:lastModifiedBy>Garbini, Joseph</cp:lastModifiedBy>
  <cp:revision>14</cp:revision>
  <dcterms:created xsi:type="dcterms:W3CDTF">2015-01-22T14:35:50Z</dcterms:created>
  <dcterms:modified xsi:type="dcterms:W3CDTF">2015-01-23T22:46:57Z</dcterms:modified>
</cp:coreProperties>
</file>