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3EB7-6D46-4CDC-AC1E-AF2D4AFE81AA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1AB1-114C-48A9-9F47-6E449FCD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2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3EB7-6D46-4CDC-AC1E-AF2D4AFE81AA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1AB1-114C-48A9-9F47-6E449FCD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3EB7-6D46-4CDC-AC1E-AF2D4AFE81AA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1AB1-114C-48A9-9F47-6E449FCD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3EB7-6D46-4CDC-AC1E-AF2D4AFE81AA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1AB1-114C-48A9-9F47-6E449FCD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0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3EB7-6D46-4CDC-AC1E-AF2D4AFE81AA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1AB1-114C-48A9-9F47-6E449FCD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2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3EB7-6D46-4CDC-AC1E-AF2D4AFE81AA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1AB1-114C-48A9-9F47-6E449FCD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5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3EB7-6D46-4CDC-AC1E-AF2D4AFE81AA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1AB1-114C-48A9-9F47-6E449FCD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5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3EB7-6D46-4CDC-AC1E-AF2D4AFE81AA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1AB1-114C-48A9-9F47-6E449FCD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4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3EB7-6D46-4CDC-AC1E-AF2D4AFE81AA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1AB1-114C-48A9-9F47-6E449FCD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7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3EB7-6D46-4CDC-AC1E-AF2D4AFE81AA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1AB1-114C-48A9-9F47-6E449FCD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3EB7-6D46-4CDC-AC1E-AF2D4AFE81AA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1AB1-114C-48A9-9F47-6E449FCD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1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3EB7-6D46-4CDC-AC1E-AF2D4AFE81AA}" type="datetimeFigureOut">
              <a:rPr lang="en-US" smtClean="0"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D1AB1-114C-48A9-9F47-6E449FCD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8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psci.com/science/article/2013-08/sun-destroying-earth-infographi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Galaxy Notes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7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 smtClean="0"/>
              <a:t>Controversies of the Big Bang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Scientists can observe all information and evidence of the Big Bang, up until the second before it occurred (What was there BEFORE the Big Bang)</a:t>
            </a:r>
          </a:p>
          <a:p>
            <a:pPr eaLnBrk="1" hangingPunct="1"/>
            <a:endParaRPr lang="en-US" altLang="en-US" dirty="0" smtClean="0"/>
          </a:p>
          <a:p>
            <a:r>
              <a:rPr lang="en-US" dirty="0"/>
              <a:t>It violates the </a:t>
            </a:r>
            <a:r>
              <a:rPr lang="en-US" b="1" dirty="0"/>
              <a:t>first law of thermodynamics</a:t>
            </a:r>
            <a:r>
              <a:rPr lang="en-US" dirty="0"/>
              <a:t>, which says you can't create or destroy matter or energy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The early inflationary period of the big bang appears to violate the rule that nothing can travel faster than the speed </a:t>
            </a:r>
            <a:r>
              <a:rPr lang="en-US" dirty="0" smtClean="0"/>
              <a:t>of light. </a:t>
            </a:r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75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1" y="0"/>
            <a:ext cx="10560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/>
              <a:t>Big Bang Summary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9349"/>
            <a:ext cx="10515600" cy="4797614"/>
          </a:xfrm>
        </p:spPr>
        <p:txBody>
          <a:bodyPr/>
          <a:lstStyle/>
          <a:p>
            <a:r>
              <a:rPr lang="en-US" b="1" dirty="0" smtClean="0"/>
              <a:t>Summarize, in your own words;</a:t>
            </a:r>
          </a:p>
          <a:p>
            <a:pPr lvl="1"/>
            <a:r>
              <a:rPr lang="en-US" sz="2800" b="1" dirty="0" smtClean="0"/>
              <a:t>What is the Big Bang Theory? </a:t>
            </a:r>
          </a:p>
          <a:p>
            <a:pPr lvl="1"/>
            <a:r>
              <a:rPr lang="en-US" sz="2800" b="1" dirty="0" smtClean="0"/>
              <a:t>What events occurred after the Big Bang event?</a:t>
            </a:r>
          </a:p>
          <a:p>
            <a:pPr lvl="1"/>
            <a:r>
              <a:rPr lang="en-US" sz="2800" b="1" dirty="0" smtClean="0"/>
              <a:t>What evidence supports the Big Bang Theory?</a:t>
            </a:r>
          </a:p>
          <a:p>
            <a:pPr lvl="1"/>
            <a:r>
              <a:rPr lang="en-US" sz="2800" b="1" dirty="0" smtClean="0"/>
              <a:t>What evidence rejects the Big Bang Theory? </a:t>
            </a:r>
          </a:p>
          <a:p>
            <a:pPr lvl="1"/>
            <a:endParaRPr lang="en-US" sz="2800" b="1" dirty="0" smtClean="0"/>
          </a:p>
          <a:p>
            <a:pPr lvl="1"/>
            <a:r>
              <a:rPr lang="en-US" sz="2800" b="1" dirty="0" smtClean="0"/>
              <a:t>What do you believe about the Big Bang Theory (do you support or reject this theory).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If you support, explain what evidence you find most strongly supports the theory. </a:t>
            </a:r>
            <a:r>
              <a:rPr lang="en-US" sz="2800" b="1" dirty="0" smtClean="0">
                <a:solidFill>
                  <a:srgbClr val="FF0000"/>
                </a:solidFill>
              </a:rPr>
              <a:t>If you reject, what evidence would you need to have in order to support the Big Bang Theory?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7936" y="1325563"/>
            <a:ext cx="1000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</a:rPr>
              <a:t>P1</a:t>
            </a:r>
            <a:endParaRPr lang="en-US" sz="2800" b="1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936" y="4019685"/>
            <a:ext cx="1000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</a:rPr>
              <a:t>P2</a:t>
            </a:r>
            <a:endParaRPr lang="en-US" sz="28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4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hlinkClick r:id="rId2"/>
              </a:rPr>
              <a:t>http://www.popsci.com/science/article/2013-08/sun-destroying-earth-infographic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59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10/10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Take 4 minutes to finish your galaxy flip notes in your notebooks.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are done, make sure the following is also complete: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-Planets Forming article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-Star Notes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-EM Spectrum Lab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-Distance Lab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-Galaxy Notes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293" y="4126185"/>
            <a:ext cx="3609421" cy="2708160"/>
          </a:xfrm>
          <a:prstGeom prst="rect">
            <a:avLst/>
          </a:prstGeom>
        </p:spPr>
      </p:pic>
      <p:pic>
        <p:nvPicPr>
          <p:cNvPr id="5" name="Picture 7" descr="elliptical-galaxy-centaurus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76" y="4143730"/>
            <a:ext cx="2563460" cy="269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Expanding Universe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All galaxies are moving away from each other at a measured rate.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implies that at one point, all galaxies were closer to each other…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2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u="sng" dirty="0" smtClean="0"/>
              <a:t>The BIG BANG</a:t>
            </a:r>
            <a:r>
              <a:rPr lang="en-US" altLang="en-US" dirty="0" smtClean="0"/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407171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Theory that describes the early development of the universe as starting with an enormous explosion about 14-15 billion years ago. </a:t>
            </a:r>
          </a:p>
          <a:p>
            <a:pPr eaLnBrk="1" hangingPunct="1"/>
            <a:endParaRPr lang="en-US" altLang="en-US" sz="3200" dirty="0" smtClean="0"/>
          </a:p>
          <a:p>
            <a:pPr eaLnBrk="1" hangingPunct="1"/>
            <a:r>
              <a:rPr lang="en-US" altLang="en-US" sz="3200" dirty="0" smtClean="0"/>
              <a:t>Since the Big bang, the universe has been expanding rapidly.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289" y="3971925"/>
            <a:ext cx="47625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6943" y="-1"/>
            <a:ext cx="13716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6943" y="-1"/>
            <a:ext cx="13716002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2200" y="1027906"/>
            <a:ext cx="56488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The CMB Background: </a:t>
            </a:r>
            <a:r>
              <a:rPr lang="en-US" sz="4400" b="1" u="sng" dirty="0" smtClean="0">
                <a:solidFill>
                  <a:schemeClr val="bg1"/>
                </a:solidFill>
              </a:rPr>
              <a:t>C</a:t>
            </a:r>
            <a:r>
              <a:rPr lang="en-US" sz="4400" b="1" dirty="0" smtClean="0">
                <a:solidFill>
                  <a:schemeClr val="bg1"/>
                </a:solidFill>
              </a:rPr>
              <a:t>osmic </a:t>
            </a:r>
            <a:r>
              <a:rPr lang="en-US" sz="4400" b="1" u="sng" dirty="0" smtClean="0">
                <a:solidFill>
                  <a:schemeClr val="bg1"/>
                </a:solidFill>
              </a:rPr>
              <a:t>M</a:t>
            </a:r>
            <a:r>
              <a:rPr lang="en-US" sz="4400" b="1" dirty="0" smtClean="0">
                <a:solidFill>
                  <a:schemeClr val="bg1"/>
                </a:solidFill>
              </a:rPr>
              <a:t>icrowave </a:t>
            </a:r>
            <a:r>
              <a:rPr lang="en-US" sz="4400" b="1" u="sng" dirty="0" smtClean="0">
                <a:solidFill>
                  <a:schemeClr val="bg1"/>
                </a:solidFill>
              </a:rPr>
              <a:t>B</a:t>
            </a:r>
            <a:r>
              <a:rPr lang="en-US" sz="4400" b="1" dirty="0" smtClean="0">
                <a:solidFill>
                  <a:schemeClr val="bg1"/>
                </a:solidFill>
              </a:rPr>
              <a:t>ackground, heat left over from the Big Bang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8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1" y="0"/>
            <a:ext cx="10560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533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u="sng" dirty="0"/>
              <a:t>Fate of our Universe</a:t>
            </a:r>
          </a:p>
        </p:txBody>
      </p:sp>
      <p:pic>
        <p:nvPicPr>
          <p:cNvPr id="31747" name="Picture 5" descr="img_full_475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7239000" cy="464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9067800" y="1828800"/>
            <a:ext cx="1143000" cy="18928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</a:rPr>
              <a:t>Red: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low mass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Blue: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high mass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752599" y="5791201"/>
            <a:ext cx="827480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/>
              <a:t>The fate </a:t>
            </a:r>
            <a:r>
              <a:rPr lang="en-US" altLang="en-US" sz="2400" b="1" dirty="0"/>
              <a:t>of the universe depends on </a:t>
            </a:r>
            <a:r>
              <a:rPr lang="en-US" altLang="en-US" sz="2400" b="1" dirty="0" smtClean="0"/>
              <a:t>its total </a:t>
            </a:r>
            <a:r>
              <a:rPr lang="en-US" altLang="en-US" sz="2400" b="1" u="sng" dirty="0"/>
              <a:t>mass</a:t>
            </a:r>
            <a:r>
              <a:rPr lang="en-US" alt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8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895600" y="1"/>
            <a:ext cx="1447800" cy="174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Big Bang occurs, creating all universe energy.</a:t>
            </a:r>
          </a:p>
        </p:txBody>
      </p:sp>
      <p:pic>
        <p:nvPicPr>
          <p:cNvPr id="30723" name="Picture 6" descr="MC90043872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604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5181600" y="457201"/>
            <a:ext cx="19050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Elements are formed from energy.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495800" y="2438401"/>
            <a:ext cx="2209800" cy="174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Elements collect into gas clouds that become galaxies. Galaxies continue to expand away from each other. 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7620000" y="2362201"/>
            <a:ext cx="21336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Nebulas collapse to become stars. 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7315200" y="5638801"/>
            <a:ext cx="28194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Gas and dust around stars collect to become planets (Solar Systems).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7315200" y="3886200"/>
            <a:ext cx="2514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Large mass stars explode (Supernova) to become heavier elements. </a:t>
            </a:r>
          </a:p>
        </p:txBody>
      </p:sp>
      <p:sp>
        <p:nvSpPr>
          <p:cNvPr id="30729" name="AutoShape 12"/>
          <p:cNvSpPr>
            <a:spLocks noChangeArrowheads="1"/>
          </p:cNvSpPr>
          <p:nvPr/>
        </p:nvSpPr>
        <p:spPr bwMode="auto">
          <a:xfrm>
            <a:off x="4267200" y="838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0" name="AutoShape 13"/>
          <p:cNvSpPr>
            <a:spLocks noChangeArrowheads="1"/>
          </p:cNvSpPr>
          <p:nvPr/>
        </p:nvSpPr>
        <p:spPr bwMode="auto">
          <a:xfrm rot="5400000">
            <a:off x="5372100" y="1638300"/>
            <a:ext cx="990600" cy="457200"/>
          </a:xfrm>
          <a:prstGeom prst="rightArrow">
            <a:avLst>
              <a:gd name="adj1" fmla="val 50000"/>
              <a:gd name="adj2" fmla="val 5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1" name="AutoShape 14"/>
          <p:cNvSpPr>
            <a:spLocks noChangeArrowheads="1"/>
          </p:cNvSpPr>
          <p:nvPr/>
        </p:nvSpPr>
        <p:spPr bwMode="auto">
          <a:xfrm>
            <a:off x="6629400" y="23622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2" name="AutoShape 16"/>
          <p:cNvSpPr>
            <a:spLocks noChangeArrowheads="1"/>
          </p:cNvSpPr>
          <p:nvPr/>
        </p:nvSpPr>
        <p:spPr bwMode="auto">
          <a:xfrm rot="5400000">
            <a:off x="8991600" y="32004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3" name="AutoShape 17"/>
          <p:cNvSpPr>
            <a:spLocks noChangeArrowheads="1"/>
          </p:cNvSpPr>
          <p:nvPr/>
        </p:nvSpPr>
        <p:spPr bwMode="auto">
          <a:xfrm rot="5400000">
            <a:off x="9105900" y="49911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4" name="AutoShape 18"/>
          <p:cNvSpPr>
            <a:spLocks noChangeArrowheads="1"/>
          </p:cNvSpPr>
          <p:nvPr/>
        </p:nvSpPr>
        <p:spPr bwMode="auto">
          <a:xfrm rot="10800000">
            <a:off x="4267200" y="5638800"/>
            <a:ext cx="3048000" cy="457200"/>
          </a:xfrm>
          <a:prstGeom prst="rightArrow">
            <a:avLst>
              <a:gd name="adj1" fmla="val 43759"/>
              <a:gd name="adj2" fmla="val 812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35" name="Text Box 19"/>
          <p:cNvSpPr txBox="1">
            <a:spLocks noChangeArrowheads="1"/>
          </p:cNvSpPr>
          <p:nvPr/>
        </p:nvSpPr>
        <p:spPr bwMode="auto">
          <a:xfrm>
            <a:off x="1676400" y="5562601"/>
            <a:ext cx="25146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Present conditions in the universe.</a:t>
            </a:r>
          </a:p>
        </p:txBody>
      </p:sp>
      <p:pic>
        <p:nvPicPr>
          <p:cNvPr id="30736" name="Picture 22" descr="MC90039120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457200"/>
            <a:ext cx="93821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23" descr="MC90008319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1"/>
            <a:ext cx="18097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26" descr="MC900438205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2209800"/>
            <a:ext cx="8366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27" descr="MC900083185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4648201"/>
            <a:ext cx="18192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Text Box 28"/>
          <p:cNvSpPr txBox="1">
            <a:spLocks noChangeArrowheads="1"/>
          </p:cNvSpPr>
          <p:nvPr/>
        </p:nvSpPr>
        <p:spPr bwMode="auto">
          <a:xfrm>
            <a:off x="1524000" y="1828800"/>
            <a:ext cx="2590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15 billion years ago</a:t>
            </a:r>
          </a:p>
        </p:txBody>
      </p:sp>
      <p:sp>
        <p:nvSpPr>
          <p:cNvPr id="30741" name="Text Box 29"/>
          <p:cNvSpPr txBox="1">
            <a:spLocks noChangeArrowheads="1"/>
          </p:cNvSpPr>
          <p:nvPr/>
        </p:nvSpPr>
        <p:spPr bwMode="auto">
          <a:xfrm>
            <a:off x="8534400" y="1600201"/>
            <a:ext cx="1219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10 billion years ago</a:t>
            </a:r>
          </a:p>
        </p:txBody>
      </p:sp>
      <p:sp>
        <p:nvSpPr>
          <p:cNvPr id="30742" name="Text Box 30"/>
          <p:cNvSpPr txBox="1">
            <a:spLocks noChangeArrowheads="1"/>
          </p:cNvSpPr>
          <p:nvPr/>
        </p:nvSpPr>
        <p:spPr bwMode="auto">
          <a:xfrm>
            <a:off x="4876800" y="6481764"/>
            <a:ext cx="22860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5 billion years ago</a:t>
            </a:r>
          </a:p>
        </p:txBody>
      </p:sp>
    </p:spTree>
    <p:extLst>
      <p:ext uri="{BB962C8B-B14F-4D97-AF65-F5344CB8AC3E}">
        <p14:creationId xmlns:p14="http://schemas.microsoft.com/office/powerpoint/2010/main" val="19251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Galaxy Notes</vt:lpstr>
      <vt:lpstr>10/10 </vt:lpstr>
      <vt:lpstr>Expanding Universe</vt:lpstr>
      <vt:lpstr>The BIG BANG </vt:lpstr>
      <vt:lpstr>PowerPoint Presentation</vt:lpstr>
      <vt:lpstr>PowerPoint Presentation</vt:lpstr>
      <vt:lpstr>PowerPoint Presentation</vt:lpstr>
      <vt:lpstr>Fate of our Universe</vt:lpstr>
      <vt:lpstr>PowerPoint Presentation</vt:lpstr>
      <vt:lpstr>Controversies of the Big Bang</vt:lpstr>
      <vt:lpstr>PowerPoint Presentation</vt:lpstr>
      <vt:lpstr>Big Bang Summary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 Notes</dc:title>
  <dc:creator>Garbini, Joseph</dc:creator>
  <cp:lastModifiedBy>Garbini, Joseph</cp:lastModifiedBy>
  <cp:revision>2</cp:revision>
  <dcterms:created xsi:type="dcterms:W3CDTF">2014-10-13T22:17:29Z</dcterms:created>
  <dcterms:modified xsi:type="dcterms:W3CDTF">2014-10-13T22:20:30Z</dcterms:modified>
</cp:coreProperties>
</file>